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theme/theme6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7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8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9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660" r:id="rId6"/>
    <p:sldMasterId id="2147483672" r:id="rId7"/>
    <p:sldMasterId id="2147483685" r:id="rId8"/>
    <p:sldMasterId id="2147483700" r:id="rId9"/>
    <p:sldMasterId id="2147483704" r:id="rId10"/>
    <p:sldMasterId id="2147483706" r:id="rId11"/>
    <p:sldMasterId id="2147483714" r:id="rId12"/>
    <p:sldMasterId id="2147483731" r:id="rId13"/>
    <p:sldMasterId id="2147483739" r:id="rId14"/>
  </p:sldMasterIdLst>
  <p:notesMasterIdLst>
    <p:notesMasterId r:id="rId39"/>
  </p:notesMasterIdLst>
  <p:sldIdLst>
    <p:sldId id="2210" r:id="rId15"/>
    <p:sldId id="5910" r:id="rId16"/>
    <p:sldId id="5912" r:id="rId17"/>
    <p:sldId id="1950" r:id="rId18"/>
    <p:sldId id="2331" r:id="rId19"/>
    <p:sldId id="2332" r:id="rId20"/>
    <p:sldId id="2063" r:id="rId21"/>
    <p:sldId id="5867" r:id="rId22"/>
    <p:sldId id="5911" r:id="rId23"/>
    <p:sldId id="284" r:id="rId24"/>
    <p:sldId id="5889" r:id="rId25"/>
    <p:sldId id="5909" r:id="rId26"/>
    <p:sldId id="5861" r:id="rId27"/>
    <p:sldId id="5901" r:id="rId28"/>
    <p:sldId id="5893" r:id="rId29"/>
    <p:sldId id="5892" r:id="rId30"/>
    <p:sldId id="2432" r:id="rId31"/>
    <p:sldId id="1983" r:id="rId32"/>
    <p:sldId id="2050" r:id="rId33"/>
    <p:sldId id="5887" r:id="rId34"/>
    <p:sldId id="2084" r:id="rId35"/>
    <p:sldId id="2245" r:id="rId36"/>
    <p:sldId id="282" r:id="rId37"/>
    <p:sldId id="5905" r:id="rId3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99"/>
    <a:srgbClr val="1A33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94" autoAdjust="0"/>
    <p:restoredTop sz="94189" autoAdjust="0"/>
  </p:normalViewPr>
  <p:slideViewPr>
    <p:cSldViewPr snapToGrid="0" snapToObjects="1">
      <p:cViewPr varScale="1">
        <p:scale>
          <a:sx n="68" d="100"/>
          <a:sy n="68" d="100"/>
        </p:scale>
        <p:origin x="97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6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Master" Target="slideMasters/slideMaster9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12" Type="http://schemas.openxmlformats.org/officeDocument/2006/relationships/slideMaster" Target="slideMasters/slideMaster8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Master" Target="slideMasters/slideMaster10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0D3378-25CB-6149-A40E-EE5267048BF6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73892"/>
            <a:ext cx="560832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67EFBB-F674-0E47-8113-6654BEBDE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059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7EFBB-F674-0E47-8113-6654BEBDECC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262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well defined PMLU aids in the definition of closure vision, objectives, activities and success criteria. Our PMLU followed a defined process. 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7EFBB-F674-0E47-8113-6654BEBDECC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671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7EFBB-F674-0E47-8113-6654BEBDECC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67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2AADE-4E8B-34D0-CE0F-ECF66C470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F15462-8F9A-B24B-5BE7-10DEF64EBD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81B71D-2B0C-8A30-058C-AF0AA99117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3C6178-E751-4432-2642-831085EC19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7EFBB-F674-0E47-8113-6654BEBDECC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01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aseresources.com.au/" TargetMode="External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578DA1C-87C1-0443-83B8-B14C070E7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719" y="1122363"/>
            <a:ext cx="5454031" cy="125669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FCAC4C1-DC1F-1641-ADC7-7A423DB794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719" y="2524715"/>
            <a:ext cx="3803256" cy="167302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A90C2D73-A75C-4B4C-BC64-6655DAE09EE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87444" y="-8430"/>
            <a:ext cx="7701019" cy="6894416"/>
          </a:xfrm>
          <a:custGeom>
            <a:avLst/>
            <a:gdLst>
              <a:gd name="connsiteX0" fmla="*/ 2 w 1503363"/>
              <a:gd name="connsiteY0" fmla="*/ 812535 h 2127250"/>
              <a:gd name="connsiteX1" fmla="*/ 751682 w 1503363"/>
              <a:gd name="connsiteY1" fmla="*/ 0 h 2127250"/>
              <a:gd name="connsiteX2" fmla="*/ 1503361 w 1503363"/>
              <a:gd name="connsiteY2" fmla="*/ 812535 h 2127250"/>
              <a:gd name="connsiteX3" fmla="*/ 1216245 w 1503363"/>
              <a:gd name="connsiteY3" fmla="*/ 2127245 h 2127250"/>
              <a:gd name="connsiteX4" fmla="*/ 287118 w 1503363"/>
              <a:gd name="connsiteY4" fmla="*/ 2127245 h 2127250"/>
              <a:gd name="connsiteX5" fmla="*/ 2 w 1503363"/>
              <a:gd name="connsiteY5" fmla="*/ 812535 h 2127250"/>
              <a:gd name="connsiteX0" fmla="*/ 0 w 2272570"/>
              <a:gd name="connsiteY0" fmla="*/ 3705025 h 5019735"/>
              <a:gd name="connsiteX1" fmla="*/ 2272570 w 2272570"/>
              <a:gd name="connsiteY1" fmla="*/ 0 h 5019735"/>
              <a:gd name="connsiteX2" fmla="*/ 1503359 w 2272570"/>
              <a:gd name="connsiteY2" fmla="*/ 3705025 h 5019735"/>
              <a:gd name="connsiteX3" fmla="*/ 1216243 w 2272570"/>
              <a:gd name="connsiteY3" fmla="*/ 5019735 h 5019735"/>
              <a:gd name="connsiteX4" fmla="*/ 287116 w 2272570"/>
              <a:gd name="connsiteY4" fmla="*/ 5019735 h 5019735"/>
              <a:gd name="connsiteX5" fmla="*/ 0 w 2272570"/>
              <a:gd name="connsiteY5" fmla="*/ 3705025 h 5019735"/>
              <a:gd name="connsiteX0" fmla="*/ 0 w 5071754"/>
              <a:gd name="connsiteY0" fmla="*/ 5076625 h 5076625"/>
              <a:gd name="connsiteX1" fmla="*/ 5071754 w 5071754"/>
              <a:gd name="connsiteY1" fmla="*/ 0 h 5076625"/>
              <a:gd name="connsiteX2" fmla="*/ 4302543 w 5071754"/>
              <a:gd name="connsiteY2" fmla="*/ 3705025 h 5076625"/>
              <a:gd name="connsiteX3" fmla="*/ 4015427 w 5071754"/>
              <a:gd name="connsiteY3" fmla="*/ 5019735 h 5076625"/>
              <a:gd name="connsiteX4" fmla="*/ 3086300 w 5071754"/>
              <a:gd name="connsiteY4" fmla="*/ 5019735 h 5076625"/>
              <a:gd name="connsiteX5" fmla="*/ 0 w 5071754"/>
              <a:gd name="connsiteY5" fmla="*/ 5076625 h 5076625"/>
              <a:gd name="connsiteX0" fmla="*/ 0 w 5071754"/>
              <a:gd name="connsiteY0" fmla="*/ 5076625 h 6876526"/>
              <a:gd name="connsiteX1" fmla="*/ 5071754 w 5071754"/>
              <a:gd name="connsiteY1" fmla="*/ 0 h 6876526"/>
              <a:gd name="connsiteX2" fmla="*/ 4302543 w 5071754"/>
              <a:gd name="connsiteY2" fmla="*/ 3705025 h 6876526"/>
              <a:gd name="connsiteX3" fmla="*/ 4015427 w 5071754"/>
              <a:gd name="connsiteY3" fmla="*/ 5019735 h 6876526"/>
              <a:gd name="connsiteX4" fmla="*/ 1835998 w 5071754"/>
              <a:gd name="connsiteY4" fmla="*/ 6876526 h 6876526"/>
              <a:gd name="connsiteX5" fmla="*/ 0 w 5071754"/>
              <a:gd name="connsiteY5" fmla="*/ 5076625 h 6876526"/>
              <a:gd name="connsiteX0" fmla="*/ 0 w 7701019"/>
              <a:gd name="connsiteY0" fmla="*/ 5076625 h 6876526"/>
              <a:gd name="connsiteX1" fmla="*/ 5071754 w 7701019"/>
              <a:gd name="connsiteY1" fmla="*/ 0 h 6876526"/>
              <a:gd name="connsiteX2" fmla="*/ 4302543 w 7701019"/>
              <a:gd name="connsiteY2" fmla="*/ 3705025 h 6876526"/>
              <a:gd name="connsiteX3" fmla="*/ 7701019 w 7701019"/>
              <a:gd name="connsiteY3" fmla="*/ 6867196 h 6876526"/>
              <a:gd name="connsiteX4" fmla="*/ 1835998 w 7701019"/>
              <a:gd name="connsiteY4" fmla="*/ 6876526 h 6876526"/>
              <a:gd name="connsiteX5" fmla="*/ 0 w 7701019"/>
              <a:gd name="connsiteY5" fmla="*/ 5076625 h 6876526"/>
              <a:gd name="connsiteX0" fmla="*/ 0 w 7701019"/>
              <a:gd name="connsiteY0" fmla="*/ 5094515 h 6894416"/>
              <a:gd name="connsiteX1" fmla="*/ 5071754 w 7701019"/>
              <a:gd name="connsiteY1" fmla="*/ 17890 h 6894416"/>
              <a:gd name="connsiteX2" fmla="*/ 7698886 w 7701019"/>
              <a:gd name="connsiteY2" fmla="*/ 0 h 6894416"/>
              <a:gd name="connsiteX3" fmla="*/ 7701019 w 7701019"/>
              <a:gd name="connsiteY3" fmla="*/ 6885086 h 6894416"/>
              <a:gd name="connsiteX4" fmla="*/ 1835998 w 7701019"/>
              <a:gd name="connsiteY4" fmla="*/ 6894416 h 6894416"/>
              <a:gd name="connsiteX5" fmla="*/ 0 w 7701019"/>
              <a:gd name="connsiteY5" fmla="*/ 5094515 h 6894416"/>
              <a:gd name="connsiteX0" fmla="*/ 0 w 7701019"/>
              <a:gd name="connsiteY0" fmla="*/ 5094515 h 6894416"/>
              <a:gd name="connsiteX1" fmla="*/ 5071754 w 7701019"/>
              <a:gd name="connsiteY1" fmla="*/ 8560 h 6894416"/>
              <a:gd name="connsiteX2" fmla="*/ 7698886 w 7701019"/>
              <a:gd name="connsiteY2" fmla="*/ 0 h 6894416"/>
              <a:gd name="connsiteX3" fmla="*/ 7701019 w 7701019"/>
              <a:gd name="connsiteY3" fmla="*/ 6885086 h 6894416"/>
              <a:gd name="connsiteX4" fmla="*/ 1835998 w 7701019"/>
              <a:gd name="connsiteY4" fmla="*/ 6894416 h 6894416"/>
              <a:gd name="connsiteX5" fmla="*/ 0 w 7701019"/>
              <a:gd name="connsiteY5" fmla="*/ 5094515 h 689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01019" h="6894416">
                <a:moveTo>
                  <a:pt x="0" y="5094515"/>
                </a:moveTo>
                <a:lnTo>
                  <a:pt x="5071754" y="8560"/>
                </a:lnTo>
                <a:lnTo>
                  <a:pt x="7698886" y="0"/>
                </a:lnTo>
                <a:lnTo>
                  <a:pt x="7701019" y="6885086"/>
                </a:lnTo>
                <a:lnTo>
                  <a:pt x="1835998" y="6894416"/>
                </a:lnTo>
                <a:lnTo>
                  <a:pt x="0" y="509451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algn="ctr">
              <a:defRPr sz="2800" b="0" i="0">
                <a:solidFill>
                  <a:schemeClr val="accent2">
                    <a:lumMod val="75000"/>
                    <a:lumOff val="2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3522194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4DD164F6-6FE2-A040-987B-9CCCC1EB6D8C}"/>
              </a:ext>
            </a:extLst>
          </p:cNvPr>
          <p:cNvSpPr txBox="1">
            <a:spLocks/>
          </p:cNvSpPr>
          <p:nvPr userDrawn="1"/>
        </p:nvSpPr>
        <p:spPr>
          <a:xfrm>
            <a:off x="527980" y="6427583"/>
            <a:ext cx="3865995" cy="13038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96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AU" sz="800" b="0" i="0" kern="120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b="1" dirty="0">
                <a:solidFill>
                  <a:schemeClr val="bg1"/>
                </a:solidFill>
                <a:effectLst/>
                <a:latin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basetitanium.com</a:t>
            </a:r>
            <a:endParaRPr lang="en-AU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75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16000"/>
          <a:lstStyle>
            <a:lvl1pPr>
              <a:defRPr b="0" i="0">
                <a:latin typeface="+mj-lt"/>
              </a:defRPr>
            </a:lvl1pPr>
            <a:lvl2pPr>
              <a:defRPr b="0" i="0">
                <a:latin typeface="+mj-lt"/>
              </a:defRPr>
            </a:lvl2pPr>
            <a:lvl3pPr>
              <a:defRPr b="0" i="0">
                <a:latin typeface="+mj-lt"/>
              </a:defRPr>
            </a:lvl3pPr>
            <a:lvl4pPr>
              <a:defRPr b="0" i="0">
                <a:latin typeface="+mj-lt"/>
              </a:defRPr>
            </a:lvl4pPr>
            <a:lvl5pPr>
              <a:defRPr b="0" i="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A3594-EE83-4B87-A8DC-35FA4956C49B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00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A3594-EE83-4B87-A8DC-35FA4956C49B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24418" y="1268414"/>
            <a:ext cx="11040533" cy="864443"/>
          </a:xfrm>
        </p:spPr>
        <p:txBody>
          <a:bodyPr/>
          <a:lstStyle>
            <a:lvl1pPr>
              <a:defRPr b="0" i="0">
                <a:latin typeface="+mj-lt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624418" y="2205038"/>
            <a:ext cx="5566833" cy="4032250"/>
          </a:xfrm>
        </p:spPr>
        <p:txBody>
          <a:bodyPr/>
          <a:lstStyle>
            <a:lvl1pPr>
              <a:defRPr b="0" i="0"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682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hite Content Heav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A7E7F-063D-5A47-944E-2251F2481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81" y="317715"/>
            <a:ext cx="11120995" cy="519193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84E9C-4903-9946-AAE1-75629BF99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981" y="1022888"/>
            <a:ext cx="11120995" cy="4928461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accent2"/>
                </a:solidFill>
              </a:defRPr>
            </a:lvl1pPr>
            <a:lvl2pPr marL="0">
              <a:lnSpc>
                <a:spcPct val="100000"/>
              </a:lnSpc>
              <a:spcAft>
                <a:spcPts val="400"/>
              </a:spcAft>
              <a:defRPr sz="1400"/>
            </a:lvl2pPr>
            <a:lvl3pPr marL="216000" indent="-230400">
              <a:lnSpc>
                <a:spcPct val="100000"/>
              </a:lnSpc>
              <a:buClr>
                <a:schemeClr val="tx2"/>
              </a:buClr>
              <a:defRPr sz="1400"/>
            </a:lvl3pPr>
            <a:lvl4pPr marL="468000">
              <a:lnSpc>
                <a:spcPct val="100000"/>
              </a:lnSpc>
              <a:buClr>
                <a:schemeClr val="tx2"/>
              </a:buClr>
              <a:defRPr sz="1400"/>
            </a:lvl4pPr>
            <a:lvl5pPr marL="684000">
              <a:lnSpc>
                <a:spcPct val="100000"/>
              </a:lnSpc>
              <a:buClr>
                <a:schemeClr val="tx2"/>
              </a:buClr>
              <a:defRPr sz="1400"/>
            </a:lvl5pPr>
            <a:lvl6pPr marL="900000">
              <a:lnSpc>
                <a:spcPct val="100000"/>
              </a:lnSpc>
              <a:buClr>
                <a:schemeClr val="tx2"/>
              </a:buClr>
              <a:defRPr sz="1400"/>
            </a:lvl6pPr>
            <a:lvl7pPr marL="1152000">
              <a:lnSpc>
                <a:spcPct val="100000"/>
              </a:lnSpc>
              <a:buClr>
                <a:schemeClr val="tx2"/>
              </a:buClr>
              <a:defRPr sz="1400"/>
            </a:lvl7pPr>
            <a:lvl8pPr marL="1368000">
              <a:lnSpc>
                <a:spcPct val="100000"/>
              </a:lnSpc>
              <a:buClr>
                <a:schemeClr val="tx2"/>
              </a:buClr>
              <a:defRPr sz="1400"/>
            </a:lvl8pPr>
            <a:lvl9pPr marL="1620000">
              <a:lnSpc>
                <a:spcPct val="100000"/>
              </a:lnSpc>
              <a:buClr>
                <a:schemeClr val="tx2"/>
              </a:buCl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F8456-D3B1-D94D-903E-5BC1CBAF8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52218" y="6329544"/>
            <a:ext cx="3228722" cy="212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Mine Closure Conference Perth Nov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0640D-4E4B-49AB-BEB2-D2FD934F6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828" y="6335481"/>
            <a:ext cx="1764475" cy="193057"/>
          </a:xfrm>
        </p:spPr>
        <p:txBody>
          <a:bodyPr/>
          <a:lstStyle/>
          <a:p>
            <a:r>
              <a:rPr lang="en-AU"/>
              <a:t>Page </a:t>
            </a:r>
            <a:fld id="{A1D7EAB4-A86C-4956-A303-5C40ACCD551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2966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Heavy Doub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F8456-D3B1-D94D-903E-5BC1CBAF8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52218" y="6323532"/>
            <a:ext cx="3228722" cy="212814"/>
          </a:xfrm>
          <a:prstGeom prst="rect">
            <a:avLst/>
          </a:prstGeom>
        </p:spPr>
        <p:txBody>
          <a:bodyPr/>
          <a:lstStyle/>
          <a:p>
            <a:r>
              <a:rPr lang="en-US"/>
              <a:t>Mine Closure Conference Perth Nov 2024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1BE2FDA-6F63-A948-8377-873AC1822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81" y="317715"/>
            <a:ext cx="11120995" cy="519193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6378338-4CA8-4D4F-960A-C118D25BD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981" y="1022888"/>
            <a:ext cx="5347877" cy="4928461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accent2"/>
                </a:solidFill>
              </a:defRPr>
            </a:lvl1pPr>
            <a:lvl2pPr marL="0">
              <a:lnSpc>
                <a:spcPct val="100000"/>
              </a:lnSpc>
              <a:spcAft>
                <a:spcPts val="400"/>
              </a:spcAft>
              <a:defRPr sz="1400"/>
            </a:lvl2pPr>
            <a:lvl3pPr marL="216000" indent="-230400">
              <a:lnSpc>
                <a:spcPct val="100000"/>
              </a:lnSpc>
              <a:buClr>
                <a:schemeClr val="tx2"/>
              </a:buClr>
              <a:defRPr sz="1400"/>
            </a:lvl3pPr>
            <a:lvl4pPr marL="468000">
              <a:lnSpc>
                <a:spcPct val="100000"/>
              </a:lnSpc>
              <a:buClr>
                <a:schemeClr val="tx2"/>
              </a:buClr>
              <a:defRPr sz="1400"/>
            </a:lvl4pPr>
            <a:lvl5pPr marL="684000">
              <a:lnSpc>
                <a:spcPct val="100000"/>
              </a:lnSpc>
              <a:buClr>
                <a:schemeClr val="tx2"/>
              </a:buClr>
              <a:defRPr sz="1400"/>
            </a:lvl5pPr>
            <a:lvl6pPr marL="900000">
              <a:lnSpc>
                <a:spcPct val="100000"/>
              </a:lnSpc>
              <a:buClr>
                <a:schemeClr val="tx2"/>
              </a:buClr>
              <a:defRPr sz="1400"/>
            </a:lvl6pPr>
            <a:lvl7pPr marL="1152000">
              <a:lnSpc>
                <a:spcPct val="100000"/>
              </a:lnSpc>
              <a:buClr>
                <a:schemeClr val="tx2"/>
              </a:buClr>
              <a:defRPr sz="1400"/>
            </a:lvl7pPr>
            <a:lvl8pPr marL="1368000">
              <a:lnSpc>
                <a:spcPct val="100000"/>
              </a:lnSpc>
              <a:buClr>
                <a:schemeClr val="tx2"/>
              </a:buClr>
              <a:defRPr sz="1400"/>
            </a:lvl8pPr>
            <a:lvl9pPr marL="1620000">
              <a:lnSpc>
                <a:spcPct val="100000"/>
              </a:lnSpc>
              <a:buClr>
                <a:schemeClr val="tx2"/>
              </a:buCl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28C8C4D-2B13-E54F-B994-979BB7AD6B0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304265" y="1022888"/>
            <a:ext cx="5347877" cy="4928461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accent2"/>
                </a:solidFill>
              </a:defRPr>
            </a:lvl1pPr>
            <a:lvl2pPr marL="0">
              <a:lnSpc>
                <a:spcPct val="100000"/>
              </a:lnSpc>
              <a:spcAft>
                <a:spcPts val="400"/>
              </a:spcAft>
              <a:defRPr sz="1400"/>
            </a:lvl2pPr>
            <a:lvl3pPr marL="216000" indent="-230400">
              <a:lnSpc>
                <a:spcPct val="100000"/>
              </a:lnSpc>
              <a:buClr>
                <a:schemeClr val="tx2"/>
              </a:buClr>
              <a:defRPr sz="1400"/>
            </a:lvl3pPr>
            <a:lvl4pPr marL="468000">
              <a:lnSpc>
                <a:spcPct val="100000"/>
              </a:lnSpc>
              <a:buClr>
                <a:schemeClr val="tx2"/>
              </a:buClr>
              <a:defRPr sz="1400"/>
            </a:lvl4pPr>
            <a:lvl5pPr marL="684000">
              <a:lnSpc>
                <a:spcPct val="100000"/>
              </a:lnSpc>
              <a:buClr>
                <a:schemeClr val="tx2"/>
              </a:buClr>
              <a:defRPr sz="1400"/>
            </a:lvl5pPr>
            <a:lvl6pPr marL="900000">
              <a:lnSpc>
                <a:spcPct val="100000"/>
              </a:lnSpc>
              <a:buClr>
                <a:schemeClr val="tx2"/>
              </a:buClr>
              <a:defRPr sz="1400"/>
            </a:lvl6pPr>
            <a:lvl7pPr marL="1152000">
              <a:lnSpc>
                <a:spcPct val="100000"/>
              </a:lnSpc>
              <a:buClr>
                <a:schemeClr val="tx2"/>
              </a:buClr>
              <a:defRPr sz="1400"/>
            </a:lvl7pPr>
            <a:lvl8pPr marL="1368000">
              <a:lnSpc>
                <a:spcPct val="100000"/>
              </a:lnSpc>
              <a:buClr>
                <a:schemeClr val="tx2"/>
              </a:buClr>
              <a:defRPr sz="1400"/>
            </a:lvl8pPr>
            <a:lvl9pPr marL="1620000">
              <a:lnSpc>
                <a:spcPct val="100000"/>
              </a:lnSpc>
              <a:buClr>
                <a:schemeClr val="tx2"/>
              </a:buCl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085143-2170-4320-8934-A645A1060E0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AU"/>
              <a:t>Page </a:t>
            </a:r>
            <a:fld id="{A1D7EAB4-A86C-4956-A303-5C40ACCD551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3570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Heavy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F8456-D3B1-D94D-903E-5BC1CBAF8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52218" y="6323532"/>
            <a:ext cx="3228722" cy="212814"/>
          </a:xfrm>
          <a:prstGeom prst="rect">
            <a:avLst/>
          </a:prstGeom>
        </p:spPr>
        <p:txBody>
          <a:bodyPr/>
          <a:lstStyle/>
          <a:p>
            <a:r>
              <a:rPr lang="en-US"/>
              <a:t>Mine Closure Conference Perth Nov 2024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072E542-CFE8-C24D-8B34-F3E67384EF1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73636" y="994501"/>
            <a:ext cx="4918364" cy="49284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D403939-BD60-734A-B66A-C4008DAA7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81" y="317715"/>
            <a:ext cx="6115043" cy="519193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2AF634D-332E-5441-899C-D541BBD5EF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981" y="1022888"/>
            <a:ext cx="6115043" cy="4928461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accent2"/>
                </a:solidFill>
              </a:defRPr>
            </a:lvl1pPr>
            <a:lvl2pPr marL="0">
              <a:lnSpc>
                <a:spcPct val="100000"/>
              </a:lnSpc>
              <a:spcAft>
                <a:spcPts val="400"/>
              </a:spcAft>
              <a:defRPr sz="1400"/>
            </a:lvl2pPr>
            <a:lvl3pPr marL="216000" indent="-230400">
              <a:lnSpc>
                <a:spcPct val="100000"/>
              </a:lnSpc>
              <a:buClr>
                <a:schemeClr val="tx2"/>
              </a:buClr>
              <a:defRPr sz="1400"/>
            </a:lvl3pPr>
            <a:lvl4pPr marL="468000">
              <a:lnSpc>
                <a:spcPct val="100000"/>
              </a:lnSpc>
              <a:buClr>
                <a:schemeClr val="tx2"/>
              </a:buClr>
              <a:defRPr sz="1400"/>
            </a:lvl4pPr>
            <a:lvl5pPr marL="684000">
              <a:lnSpc>
                <a:spcPct val="100000"/>
              </a:lnSpc>
              <a:buClr>
                <a:schemeClr val="tx2"/>
              </a:buClr>
              <a:defRPr sz="1400"/>
            </a:lvl5pPr>
            <a:lvl6pPr marL="900000">
              <a:lnSpc>
                <a:spcPct val="100000"/>
              </a:lnSpc>
              <a:buClr>
                <a:schemeClr val="tx2"/>
              </a:buClr>
              <a:defRPr sz="1400"/>
            </a:lvl6pPr>
            <a:lvl7pPr marL="1152000">
              <a:lnSpc>
                <a:spcPct val="100000"/>
              </a:lnSpc>
              <a:buClr>
                <a:schemeClr val="tx2"/>
              </a:buClr>
              <a:defRPr sz="1400"/>
            </a:lvl7pPr>
            <a:lvl8pPr marL="1368000">
              <a:lnSpc>
                <a:spcPct val="100000"/>
              </a:lnSpc>
              <a:buClr>
                <a:schemeClr val="tx2"/>
              </a:buClr>
              <a:defRPr sz="1400"/>
            </a:lvl8pPr>
            <a:lvl9pPr marL="1620000">
              <a:lnSpc>
                <a:spcPct val="100000"/>
              </a:lnSpc>
              <a:buClr>
                <a:schemeClr val="tx2"/>
              </a:buCl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01CF59-B9A4-43D4-9FC0-318F9E0642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AU"/>
              <a:t>Page </a:t>
            </a:r>
            <a:fld id="{A1D7EAB4-A86C-4956-A303-5C40ACCD551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5483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2EB08-C694-ACD3-3EBC-DCE2692724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6A3108-8C3D-03F3-39A5-0792FABE4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K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31456-DDFD-EB20-005E-6A46CBE3C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61CB37-BB22-E612-0086-0D36D9D67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52218" y="6323532"/>
            <a:ext cx="3228722" cy="212814"/>
          </a:xfrm>
          <a:prstGeom prst="rect">
            <a:avLst/>
          </a:prstGeom>
        </p:spPr>
        <p:txBody>
          <a:bodyPr/>
          <a:lstStyle/>
          <a:p>
            <a:r>
              <a:rPr lang="en-US"/>
              <a:t>Mine Closure Conference Perth Nov 2024</a:t>
            </a:r>
            <a:endParaRPr lang="en-K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FDE6C-D4D3-2372-31C2-DFC365F7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86129-76C2-4C8D-A409-4F10A8CCD97B}" type="slidenum">
              <a:rPr lang="en-KE" smtClean="0"/>
              <a:t>‹#›</a:t>
            </a:fld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29336571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Content Slide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A7E7F-063D-5A47-944E-2251F2481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82" y="623087"/>
            <a:ext cx="5777714" cy="1067601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63C70-EEED-5741-BD60-A2E9EE1D6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F8456-D3B1-D94D-903E-5BC1CBAF8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52218" y="6323532"/>
            <a:ext cx="3228722" cy="212814"/>
          </a:xfrm>
          <a:prstGeom prst="rect">
            <a:avLst/>
          </a:prstGeom>
        </p:spPr>
        <p:txBody>
          <a:bodyPr/>
          <a:lstStyle/>
          <a:p>
            <a:r>
              <a:rPr lang="en-US"/>
              <a:t>Mine Closure Conference Perth Nov 2024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072E542-CFE8-C24D-8B34-F3E67384EF1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26263" y="623087"/>
            <a:ext cx="5265737" cy="52998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7DA795-70FA-724C-B668-AE6586641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981" y="2063469"/>
            <a:ext cx="5777715" cy="3576680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accent2"/>
                </a:solidFill>
              </a:defRPr>
            </a:lvl1pPr>
            <a:lvl2pPr marL="0">
              <a:lnSpc>
                <a:spcPct val="100000"/>
              </a:lnSpc>
              <a:spcAft>
                <a:spcPts val="400"/>
              </a:spcAft>
              <a:defRPr sz="2000"/>
            </a:lvl2pPr>
            <a:lvl3pPr marL="216000" indent="-230400">
              <a:lnSpc>
                <a:spcPct val="100000"/>
              </a:lnSpc>
              <a:buClr>
                <a:schemeClr val="tx2"/>
              </a:buClr>
              <a:defRPr sz="2000"/>
            </a:lvl3pPr>
            <a:lvl4pPr marL="468000">
              <a:lnSpc>
                <a:spcPct val="100000"/>
              </a:lnSpc>
              <a:buClr>
                <a:schemeClr val="tx2"/>
              </a:buClr>
              <a:defRPr sz="2000"/>
            </a:lvl4pPr>
            <a:lvl5pPr marL="684000">
              <a:lnSpc>
                <a:spcPct val="100000"/>
              </a:lnSpc>
              <a:buClr>
                <a:schemeClr val="tx2"/>
              </a:buClr>
              <a:defRPr sz="2000"/>
            </a:lvl5pPr>
            <a:lvl6pPr marL="900000">
              <a:lnSpc>
                <a:spcPct val="100000"/>
              </a:lnSpc>
              <a:buClr>
                <a:schemeClr val="tx2"/>
              </a:buClr>
              <a:defRPr sz="2000"/>
            </a:lvl6pPr>
            <a:lvl7pPr marL="1152000">
              <a:lnSpc>
                <a:spcPct val="100000"/>
              </a:lnSpc>
              <a:buClr>
                <a:schemeClr val="tx2"/>
              </a:buClr>
              <a:defRPr sz="2000"/>
            </a:lvl7pPr>
            <a:lvl8pPr marL="1368000">
              <a:lnSpc>
                <a:spcPct val="100000"/>
              </a:lnSpc>
              <a:buClr>
                <a:schemeClr val="tx2"/>
              </a:buClr>
              <a:defRPr sz="2000"/>
            </a:lvl8pPr>
            <a:lvl9pPr marL="1620000">
              <a:lnSpc>
                <a:spcPct val="100000"/>
              </a:lnSpc>
              <a:buClr>
                <a:schemeClr val="tx2"/>
              </a:buCl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680516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hite Content Heav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A7E7F-063D-5A47-944E-2251F2481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81" y="317715"/>
            <a:ext cx="11120995" cy="519193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84E9C-4903-9946-AAE1-75629BF99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981" y="1022888"/>
            <a:ext cx="11120995" cy="4928461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accent2"/>
                </a:solidFill>
              </a:defRPr>
            </a:lvl1pPr>
            <a:lvl2pPr marL="0">
              <a:lnSpc>
                <a:spcPct val="100000"/>
              </a:lnSpc>
              <a:spcAft>
                <a:spcPts val="400"/>
              </a:spcAft>
              <a:defRPr sz="1400"/>
            </a:lvl2pPr>
            <a:lvl3pPr marL="216000" indent="-230400">
              <a:lnSpc>
                <a:spcPct val="100000"/>
              </a:lnSpc>
              <a:buClr>
                <a:schemeClr val="tx2"/>
              </a:buClr>
              <a:defRPr sz="1400"/>
            </a:lvl3pPr>
            <a:lvl4pPr marL="468000">
              <a:lnSpc>
                <a:spcPct val="100000"/>
              </a:lnSpc>
              <a:buClr>
                <a:schemeClr val="tx2"/>
              </a:buClr>
              <a:defRPr sz="1400"/>
            </a:lvl4pPr>
            <a:lvl5pPr marL="684000">
              <a:lnSpc>
                <a:spcPct val="100000"/>
              </a:lnSpc>
              <a:buClr>
                <a:schemeClr val="tx2"/>
              </a:buClr>
              <a:defRPr sz="1400"/>
            </a:lvl5pPr>
            <a:lvl6pPr marL="900000">
              <a:lnSpc>
                <a:spcPct val="100000"/>
              </a:lnSpc>
              <a:buClr>
                <a:schemeClr val="tx2"/>
              </a:buClr>
              <a:defRPr sz="1400"/>
            </a:lvl6pPr>
            <a:lvl7pPr marL="1152000">
              <a:lnSpc>
                <a:spcPct val="100000"/>
              </a:lnSpc>
              <a:buClr>
                <a:schemeClr val="tx2"/>
              </a:buClr>
              <a:defRPr sz="1400"/>
            </a:lvl7pPr>
            <a:lvl8pPr marL="1368000">
              <a:lnSpc>
                <a:spcPct val="100000"/>
              </a:lnSpc>
              <a:buClr>
                <a:schemeClr val="tx2"/>
              </a:buClr>
              <a:defRPr sz="1400"/>
            </a:lvl8pPr>
            <a:lvl9pPr marL="1620000">
              <a:lnSpc>
                <a:spcPct val="100000"/>
              </a:lnSpc>
              <a:buClr>
                <a:schemeClr val="tx2"/>
              </a:buCl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F8456-D3B1-D94D-903E-5BC1CBAF8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52218" y="6329544"/>
            <a:ext cx="3228722" cy="212313"/>
          </a:xfrm>
        </p:spPr>
        <p:txBody>
          <a:bodyPr/>
          <a:lstStyle/>
          <a:p>
            <a:r>
              <a:rPr lang="en-US"/>
              <a:t>Mine Closure Conference Perth Nov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0640D-4E4B-49AB-BEB2-D2FD934F6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828" y="6335481"/>
            <a:ext cx="1764475" cy="193057"/>
          </a:xfrm>
        </p:spPr>
        <p:txBody>
          <a:bodyPr/>
          <a:lstStyle/>
          <a:p>
            <a:r>
              <a:rPr lang="en-AU"/>
              <a:t>Page </a:t>
            </a:r>
            <a:fld id="{A1D7EAB4-A86C-4956-A303-5C40ACCD551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255275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Heavy Doub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F8456-D3B1-D94D-903E-5BC1CBAF8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Mine Closure Conference Perth Nov 2024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1BE2FDA-6F63-A948-8377-873AC1822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81" y="317715"/>
            <a:ext cx="11120995" cy="519193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6378338-4CA8-4D4F-960A-C118D25BD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981" y="1022888"/>
            <a:ext cx="5347877" cy="4928461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accent2"/>
                </a:solidFill>
              </a:defRPr>
            </a:lvl1pPr>
            <a:lvl2pPr marL="0">
              <a:lnSpc>
                <a:spcPct val="100000"/>
              </a:lnSpc>
              <a:spcAft>
                <a:spcPts val="400"/>
              </a:spcAft>
              <a:defRPr sz="1400"/>
            </a:lvl2pPr>
            <a:lvl3pPr marL="216000" indent="-230400">
              <a:lnSpc>
                <a:spcPct val="100000"/>
              </a:lnSpc>
              <a:buClr>
                <a:schemeClr val="tx2"/>
              </a:buClr>
              <a:defRPr sz="1400"/>
            </a:lvl3pPr>
            <a:lvl4pPr marL="468000">
              <a:lnSpc>
                <a:spcPct val="100000"/>
              </a:lnSpc>
              <a:buClr>
                <a:schemeClr val="tx2"/>
              </a:buClr>
              <a:defRPr sz="1400"/>
            </a:lvl4pPr>
            <a:lvl5pPr marL="684000">
              <a:lnSpc>
                <a:spcPct val="100000"/>
              </a:lnSpc>
              <a:buClr>
                <a:schemeClr val="tx2"/>
              </a:buClr>
              <a:defRPr sz="1400"/>
            </a:lvl5pPr>
            <a:lvl6pPr marL="900000">
              <a:lnSpc>
                <a:spcPct val="100000"/>
              </a:lnSpc>
              <a:buClr>
                <a:schemeClr val="tx2"/>
              </a:buClr>
              <a:defRPr sz="1400"/>
            </a:lvl6pPr>
            <a:lvl7pPr marL="1152000">
              <a:lnSpc>
                <a:spcPct val="100000"/>
              </a:lnSpc>
              <a:buClr>
                <a:schemeClr val="tx2"/>
              </a:buClr>
              <a:defRPr sz="1400"/>
            </a:lvl7pPr>
            <a:lvl8pPr marL="1368000">
              <a:lnSpc>
                <a:spcPct val="100000"/>
              </a:lnSpc>
              <a:buClr>
                <a:schemeClr val="tx2"/>
              </a:buClr>
              <a:defRPr sz="1400"/>
            </a:lvl8pPr>
            <a:lvl9pPr marL="1620000">
              <a:lnSpc>
                <a:spcPct val="100000"/>
              </a:lnSpc>
              <a:buClr>
                <a:schemeClr val="tx2"/>
              </a:buCl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28C8C4D-2B13-E54F-B994-979BB7AD6B0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304265" y="1022888"/>
            <a:ext cx="5347877" cy="4928461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accent2"/>
                </a:solidFill>
              </a:defRPr>
            </a:lvl1pPr>
            <a:lvl2pPr marL="0">
              <a:lnSpc>
                <a:spcPct val="100000"/>
              </a:lnSpc>
              <a:spcAft>
                <a:spcPts val="400"/>
              </a:spcAft>
              <a:defRPr sz="1400"/>
            </a:lvl2pPr>
            <a:lvl3pPr marL="216000" indent="-230400">
              <a:lnSpc>
                <a:spcPct val="100000"/>
              </a:lnSpc>
              <a:buClr>
                <a:schemeClr val="tx2"/>
              </a:buClr>
              <a:defRPr sz="1400"/>
            </a:lvl3pPr>
            <a:lvl4pPr marL="468000">
              <a:lnSpc>
                <a:spcPct val="100000"/>
              </a:lnSpc>
              <a:buClr>
                <a:schemeClr val="tx2"/>
              </a:buClr>
              <a:defRPr sz="1400"/>
            </a:lvl4pPr>
            <a:lvl5pPr marL="684000">
              <a:lnSpc>
                <a:spcPct val="100000"/>
              </a:lnSpc>
              <a:buClr>
                <a:schemeClr val="tx2"/>
              </a:buClr>
              <a:defRPr sz="1400"/>
            </a:lvl5pPr>
            <a:lvl6pPr marL="900000">
              <a:lnSpc>
                <a:spcPct val="100000"/>
              </a:lnSpc>
              <a:buClr>
                <a:schemeClr val="tx2"/>
              </a:buClr>
              <a:defRPr sz="1400"/>
            </a:lvl6pPr>
            <a:lvl7pPr marL="1152000">
              <a:lnSpc>
                <a:spcPct val="100000"/>
              </a:lnSpc>
              <a:buClr>
                <a:schemeClr val="tx2"/>
              </a:buClr>
              <a:defRPr sz="1400"/>
            </a:lvl7pPr>
            <a:lvl8pPr marL="1368000">
              <a:lnSpc>
                <a:spcPct val="100000"/>
              </a:lnSpc>
              <a:buClr>
                <a:schemeClr val="tx2"/>
              </a:buClr>
              <a:defRPr sz="1400"/>
            </a:lvl8pPr>
            <a:lvl9pPr marL="1620000">
              <a:lnSpc>
                <a:spcPct val="100000"/>
              </a:lnSpc>
              <a:buClr>
                <a:schemeClr val="tx2"/>
              </a:buCl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085143-2170-4320-8934-A645A1060E0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AU"/>
              <a:t>Page </a:t>
            </a:r>
            <a:fld id="{A1D7EAB4-A86C-4956-A303-5C40ACCD551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6844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Content Heavy Doub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F8456-D3B1-D94D-903E-5BC1CBAF8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Mine Closure Conference Perth Nov 2024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1BE2FDA-6F63-A948-8377-873AC1822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81" y="317715"/>
            <a:ext cx="11120995" cy="519193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6378338-4CA8-4D4F-960A-C118D25BD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981" y="1022888"/>
            <a:ext cx="5347877" cy="4928461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accent2"/>
                </a:solidFill>
              </a:defRPr>
            </a:lvl1pPr>
            <a:lvl2pPr marL="0">
              <a:lnSpc>
                <a:spcPct val="100000"/>
              </a:lnSpc>
              <a:spcAft>
                <a:spcPts val="400"/>
              </a:spcAft>
              <a:defRPr sz="1400"/>
            </a:lvl2pPr>
            <a:lvl3pPr marL="216000" indent="-230400">
              <a:lnSpc>
                <a:spcPct val="100000"/>
              </a:lnSpc>
              <a:buClr>
                <a:schemeClr val="tx2"/>
              </a:buClr>
              <a:defRPr sz="1400"/>
            </a:lvl3pPr>
            <a:lvl4pPr marL="468000">
              <a:lnSpc>
                <a:spcPct val="100000"/>
              </a:lnSpc>
              <a:buClr>
                <a:schemeClr val="tx2"/>
              </a:buClr>
              <a:defRPr sz="1400"/>
            </a:lvl4pPr>
            <a:lvl5pPr marL="684000">
              <a:lnSpc>
                <a:spcPct val="100000"/>
              </a:lnSpc>
              <a:buClr>
                <a:schemeClr val="tx2"/>
              </a:buClr>
              <a:defRPr sz="1400"/>
            </a:lvl5pPr>
            <a:lvl6pPr marL="900000">
              <a:lnSpc>
                <a:spcPct val="100000"/>
              </a:lnSpc>
              <a:buClr>
                <a:schemeClr val="tx2"/>
              </a:buClr>
              <a:defRPr sz="1400"/>
            </a:lvl6pPr>
            <a:lvl7pPr marL="1152000">
              <a:lnSpc>
                <a:spcPct val="100000"/>
              </a:lnSpc>
              <a:buClr>
                <a:schemeClr val="tx2"/>
              </a:buClr>
              <a:defRPr sz="1400"/>
            </a:lvl7pPr>
            <a:lvl8pPr marL="1368000">
              <a:lnSpc>
                <a:spcPct val="100000"/>
              </a:lnSpc>
              <a:buClr>
                <a:schemeClr val="tx2"/>
              </a:buClr>
              <a:defRPr sz="1400"/>
            </a:lvl8pPr>
            <a:lvl9pPr marL="1620000">
              <a:lnSpc>
                <a:spcPct val="100000"/>
              </a:lnSpc>
              <a:buClr>
                <a:schemeClr val="tx2"/>
              </a:buCl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28C8C4D-2B13-E54F-B994-979BB7AD6B0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304265" y="1022888"/>
            <a:ext cx="5347877" cy="4928461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accent2"/>
                </a:solidFill>
              </a:defRPr>
            </a:lvl1pPr>
            <a:lvl2pPr marL="0">
              <a:lnSpc>
                <a:spcPct val="100000"/>
              </a:lnSpc>
              <a:spcAft>
                <a:spcPts val="400"/>
              </a:spcAft>
              <a:defRPr sz="1400"/>
            </a:lvl2pPr>
            <a:lvl3pPr marL="216000" indent="-230400">
              <a:lnSpc>
                <a:spcPct val="100000"/>
              </a:lnSpc>
              <a:buClr>
                <a:schemeClr val="tx2"/>
              </a:buClr>
              <a:defRPr sz="1400"/>
            </a:lvl3pPr>
            <a:lvl4pPr marL="468000">
              <a:lnSpc>
                <a:spcPct val="100000"/>
              </a:lnSpc>
              <a:buClr>
                <a:schemeClr val="tx2"/>
              </a:buClr>
              <a:defRPr sz="1400"/>
            </a:lvl4pPr>
            <a:lvl5pPr marL="684000">
              <a:lnSpc>
                <a:spcPct val="100000"/>
              </a:lnSpc>
              <a:buClr>
                <a:schemeClr val="tx2"/>
              </a:buClr>
              <a:defRPr sz="1400"/>
            </a:lvl5pPr>
            <a:lvl6pPr marL="900000">
              <a:lnSpc>
                <a:spcPct val="100000"/>
              </a:lnSpc>
              <a:buClr>
                <a:schemeClr val="tx2"/>
              </a:buClr>
              <a:defRPr sz="1400"/>
            </a:lvl6pPr>
            <a:lvl7pPr marL="1152000">
              <a:lnSpc>
                <a:spcPct val="100000"/>
              </a:lnSpc>
              <a:buClr>
                <a:schemeClr val="tx2"/>
              </a:buClr>
              <a:defRPr sz="1400"/>
            </a:lvl7pPr>
            <a:lvl8pPr marL="1368000">
              <a:lnSpc>
                <a:spcPct val="100000"/>
              </a:lnSpc>
              <a:buClr>
                <a:schemeClr val="tx2"/>
              </a:buClr>
              <a:defRPr sz="1400"/>
            </a:lvl8pPr>
            <a:lvl9pPr marL="1620000">
              <a:lnSpc>
                <a:spcPct val="100000"/>
              </a:lnSpc>
              <a:buClr>
                <a:schemeClr val="tx2"/>
              </a:buCl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085143-2170-4320-8934-A645A1060E0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AU"/>
              <a:t>Page </a:t>
            </a:r>
            <a:fld id="{A1D7EAB4-A86C-4956-A303-5C40ACCD551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019631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08FEC-6DE0-508D-5DAC-EB91EE79F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2E142C-6704-127D-B17A-B8B434E238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Mine Closure Conference Perth Nov 2024</a:t>
            </a:r>
            <a:endParaRPr lang="en-US">
              <a:highlight>
                <a:srgbClr val="FFFF00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3BB4A-A1A6-04AB-994E-CF3D988C39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AU"/>
              <a:t>Page </a:t>
            </a:r>
            <a:fld id="{A1D7EAB4-A86C-4956-A303-5C40ACCD551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57970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Heavy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F8456-D3B1-D94D-903E-5BC1CBAF8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Mine Closure Conference Perth Nov 2024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072E542-CFE8-C24D-8B34-F3E67384EF1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73636" y="994501"/>
            <a:ext cx="4918364" cy="49284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D403939-BD60-734A-B66A-C4008DAA7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81" y="317715"/>
            <a:ext cx="6115043" cy="519193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2AF634D-332E-5441-899C-D541BBD5EF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981" y="1022888"/>
            <a:ext cx="6115043" cy="4928461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accent2"/>
                </a:solidFill>
              </a:defRPr>
            </a:lvl1pPr>
            <a:lvl2pPr marL="0">
              <a:lnSpc>
                <a:spcPct val="100000"/>
              </a:lnSpc>
              <a:spcAft>
                <a:spcPts val="400"/>
              </a:spcAft>
              <a:defRPr sz="1400"/>
            </a:lvl2pPr>
            <a:lvl3pPr marL="216000" indent="-230400">
              <a:lnSpc>
                <a:spcPct val="100000"/>
              </a:lnSpc>
              <a:buClr>
                <a:schemeClr val="tx2"/>
              </a:buClr>
              <a:defRPr sz="1400"/>
            </a:lvl3pPr>
            <a:lvl4pPr marL="468000">
              <a:lnSpc>
                <a:spcPct val="100000"/>
              </a:lnSpc>
              <a:buClr>
                <a:schemeClr val="tx2"/>
              </a:buClr>
              <a:defRPr sz="1400"/>
            </a:lvl4pPr>
            <a:lvl5pPr marL="684000">
              <a:lnSpc>
                <a:spcPct val="100000"/>
              </a:lnSpc>
              <a:buClr>
                <a:schemeClr val="tx2"/>
              </a:buClr>
              <a:defRPr sz="1400"/>
            </a:lvl5pPr>
            <a:lvl6pPr marL="900000">
              <a:lnSpc>
                <a:spcPct val="100000"/>
              </a:lnSpc>
              <a:buClr>
                <a:schemeClr val="tx2"/>
              </a:buClr>
              <a:defRPr sz="1400"/>
            </a:lvl6pPr>
            <a:lvl7pPr marL="1152000">
              <a:lnSpc>
                <a:spcPct val="100000"/>
              </a:lnSpc>
              <a:buClr>
                <a:schemeClr val="tx2"/>
              </a:buClr>
              <a:defRPr sz="1400"/>
            </a:lvl7pPr>
            <a:lvl8pPr marL="1368000">
              <a:lnSpc>
                <a:spcPct val="100000"/>
              </a:lnSpc>
              <a:buClr>
                <a:schemeClr val="tx2"/>
              </a:buClr>
              <a:defRPr sz="1400"/>
            </a:lvl8pPr>
            <a:lvl9pPr marL="1620000">
              <a:lnSpc>
                <a:spcPct val="100000"/>
              </a:lnSpc>
              <a:buClr>
                <a:schemeClr val="tx2"/>
              </a:buCl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01CF59-B9A4-43D4-9FC0-318F9E0642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AU"/>
              <a:t>Page </a:t>
            </a:r>
            <a:fld id="{A1D7EAB4-A86C-4956-A303-5C40ACCD551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873684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53EA6C0-723D-9DEE-F1E0-B1395B9986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Mine Closure Conference Perth Nov 2024</a:t>
            </a:r>
            <a:endParaRPr lang="en-US">
              <a:highlight>
                <a:srgbClr val="FFFF00"/>
              </a:highlight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1D5B52-DAE5-98E4-33D2-16668EB9A8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AU"/>
              <a:t>Page </a:t>
            </a:r>
            <a:fld id="{A1D7EAB4-A86C-4956-A303-5C40ACCD551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80005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hite Content Side 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A7E7F-063D-5A47-944E-2251F2481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82" y="623087"/>
            <a:ext cx="10827818" cy="1067601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84E9C-4903-9946-AAE1-75629BF99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981" y="2063469"/>
            <a:ext cx="5823303" cy="3576680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accent2"/>
                </a:solidFill>
              </a:defRPr>
            </a:lvl1pPr>
            <a:lvl2pPr marL="0">
              <a:lnSpc>
                <a:spcPct val="100000"/>
              </a:lnSpc>
              <a:spcAft>
                <a:spcPts val="400"/>
              </a:spcAft>
              <a:defRPr sz="2000"/>
            </a:lvl2pPr>
            <a:lvl3pPr marL="216000" indent="-230400">
              <a:lnSpc>
                <a:spcPct val="100000"/>
              </a:lnSpc>
              <a:buClr>
                <a:schemeClr val="tx2"/>
              </a:buClr>
              <a:defRPr sz="2000"/>
            </a:lvl3pPr>
            <a:lvl4pPr marL="468000">
              <a:lnSpc>
                <a:spcPct val="100000"/>
              </a:lnSpc>
              <a:buClr>
                <a:schemeClr val="tx2"/>
              </a:buClr>
              <a:defRPr sz="2000"/>
            </a:lvl4pPr>
            <a:lvl5pPr marL="684000">
              <a:lnSpc>
                <a:spcPct val="100000"/>
              </a:lnSpc>
              <a:buClr>
                <a:schemeClr val="tx2"/>
              </a:buClr>
              <a:defRPr sz="2000"/>
            </a:lvl5pPr>
            <a:lvl6pPr marL="900000">
              <a:lnSpc>
                <a:spcPct val="100000"/>
              </a:lnSpc>
              <a:buClr>
                <a:schemeClr val="tx2"/>
              </a:buClr>
              <a:defRPr sz="2000"/>
            </a:lvl6pPr>
            <a:lvl7pPr marL="1152000">
              <a:lnSpc>
                <a:spcPct val="100000"/>
              </a:lnSpc>
              <a:buClr>
                <a:schemeClr val="tx2"/>
              </a:buClr>
              <a:defRPr sz="2000"/>
            </a:lvl7pPr>
            <a:lvl8pPr marL="1368000">
              <a:lnSpc>
                <a:spcPct val="100000"/>
              </a:lnSpc>
              <a:buClr>
                <a:schemeClr val="tx2"/>
              </a:buClr>
              <a:defRPr sz="2000"/>
            </a:lvl8pPr>
            <a:lvl9pPr marL="1620000">
              <a:lnSpc>
                <a:spcPct val="100000"/>
              </a:lnSpc>
              <a:buClr>
                <a:schemeClr val="tx2"/>
              </a:buCl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63C70-EEED-5741-BD60-A2E9EE1D6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F8456-D3B1-D94D-903E-5BC1CBAF8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Mine Closure Conference Perth Nov 2024</a:t>
            </a:r>
          </a:p>
        </p:txBody>
      </p:sp>
    </p:spTree>
    <p:extLst>
      <p:ext uri="{BB962C8B-B14F-4D97-AF65-F5344CB8AC3E}">
        <p14:creationId xmlns:p14="http://schemas.microsoft.com/office/powerpoint/2010/main" val="24717604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Doub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A7E7F-063D-5A47-944E-2251F2481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82" y="623087"/>
            <a:ext cx="11288390" cy="1067601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63C70-EEED-5741-BD60-A2E9EE1D6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F8456-D3B1-D94D-903E-5BC1CBAF8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Mine Closure Conference Perth Nov 2024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BD924F-D672-7847-9B56-2459B9045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981" y="2063469"/>
            <a:ext cx="5332911" cy="3576680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accent2"/>
                </a:solidFill>
              </a:defRPr>
            </a:lvl1pPr>
            <a:lvl2pPr marL="0">
              <a:lnSpc>
                <a:spcPct val="100000"/>
              </a:lnSpc>
              <a:spcAft>
                <a:spcPts val="400"/>
              </a:spcAft>
              <a:defRPr sz="2000"/>
            </a:lvl2pPr>
            <a:lvl3pPr marL="216000" indent="-230400">
              <a:lnSpc>
                <a:spcPct val="100000"/>
              </a:lnSpc>
              <a:buClr>
                <a:schemeClr val="tx2"/>
              </a:buClr>
              <a:defRPr sz="2000"/>
            </a:lvl3pPr>
            <a:lvl4pPr marL="468000">
              <a:lnSpc>
                <a:spcPct val="100000"/>
              </a:lnSpc>
              <a:buClr>
                <a:schemeClr val="tx2"/>
              </a:buClr>
              <a:defRPr sz="2000"/>
            </a:lvl4pPr>
            <a:lvl5pPr marL="684000">
              <a:lnSpc>
                <a:spcPct val="100000"/>
              </a:lnSpc>
              <a:buClr>
                <a:schemeClr val="tx2"/>
              </a:buClr>
              <a:defRPr sz="2000"/>
            </a:lvl5pPr>
            <a:lvl6pPr marL="900000">
              <a:lnSpc>
                <a:spcPct val="100000"/>
              </a:lnSpc>
              <a:buClr>
                <a:schemeClr val="tx2"/>
              </a:buClr>
              <a:defRPr sz="2000"/>
            </a:lvl6pPr>
            <a:lvl7pPr marL="1152000">
              <a:lnSpc>
                <a:spcPct val="100000"/>
              </a:lnSpc>
              <a:buClr>
                <a:schemeClr val="tx2"/>
              </a:buClr>
              <a:defRPr sz="2000"/>
            </a:lvl7pPr>
            <a:lvl8pPr marL="1368000">
              <a:lnSpc>
                <a:spcPct val="100000"/>
              </a:lnSpc>
              <a:buClr>
                <a:schemeClr val="tx2"/>
              </a:buClr>
              <a:defRPr sz="2000"/>
            </a:lvl8pPr>
            <a:lvl9pPr marL="1620000">
              <a:lnSpc>
                <a:spcPct val="100000"/>
              </a:lnSpc>
              <a:buClr>
                <a:schemeClr val="tx2"/>
              </a:buCl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2930370-4194-A344-80A3-EFB0774CC225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481461" y="2063469"/>
            <a:ext cx="5332912" cy="3576680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accent2"/>
                </a:solidFill>
              </a:defRPr>
            </a:lvl1pPr>
            <a:lvl2pPr marL="0">
              <a:lnSpc>
                <a:spcPct val="100000"/>
              </a:lnSpc>
              <a:spcAft>
                <a:spcPts val="400"/>
              </a:spcAft>
              <a:defRPr sz="2000"/>
            </a:lvl2pPr>
            <a:lvl3pPr marL="216000" indent="-230400">
              <a:lnSpc>
                <a:spcPct val="100000"/>
              </a:lnSpc>
              <a:buClr>
                <a:schemeClr val="tx2"/>
              </a:buClr>
              <a:defRPr sz="2000"/>
            </a:lvl3pPr>
            <a:lvl4pPr marL="468000">
              <a:lnSpc>
                <a:spcPct val="100000"/>
              </a:lnSpc>
              <a:buClr>
                <a:schemeClr val="tx2"/>
              </a:buClr>
              <a:defRPr sz="2000"/>
            </a:lvl4pPr>
            <a:lvl5pPr marL="684000">
              <a:lnSpc>
                <a:spcPct val="100000"/>
              </a:lnSpc>
              <a:buClr>
                <a:schemeClr val="tx2"/>
              </a:buClr>
              <a:defRPr sz="2000"/>
            </a:lvl5pPr>
            <a:lvl6pPr marL="900000">
              <a:lnSpc>
                <a:spcPct val="100000"/>
              </a:lnSpc>
              <a:buClr>
                <a:schemeClr val="tx2"/>
              </a:buClr>
              <a:defRPr sz="2000"/>
            </a:lvl6pPr>
            <a:lvl7pPr marL="1152000">
              <a:lnSpc>
                <a:spcPct val="100000"/>
              </a:lnSpc>
              <a:buClr>
                <a:schemeClr val="tx2"/>
              </a:buClr>
              <a:defRPr sz="2000"/>
            </a:lvl7pPr>
            <a:lvl8pPr marL="1368000">
              <a:lnSpc>
                <a:spcPct val="100000"/>
              </a:lnSpc>
              <a:buClr>
                <a:schemeClr val="tx2"/>
              </a:buClr>
              <a:defRPr sz="2000"/>
            </a:lvl8pPr>
            <a:lvl9pPr marL="1620000">
              <a:lnSpc>
                <a:spcPct val="100000"/>
              </a:lnSpc>
              <a:buClr>
                <a:schemeClr val="tx2"/>
              </a:buCl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10391837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A7E7F-063D-5A47-944E-2251F2481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82" y="623087"/>
            <a:ext cx="5777714" cy="1067601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63C70-EEED-5741-BD60-A2E9EE1D6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F8456-D3B1-D94D-903E-5BC1CBAF8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Mine Closure Conference Perth Nov 2024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072E542-CFE8-C24D-8B34-F3E67384EF1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26263" y="623087"/>
            <a:ext cx="5265737" cy="52998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7DA795-70FA-724C-B668-AE6586641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981" y="2063469"/>
            <a:ext cx="5777715" cy="3576680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accent2"/>
                </a:solidFill>
              </a:defRPr>
            </a:lvl1pPr>
            <a:lvl2pPr marL="0">
              <a:lnSpc>
                <a:spcPct val="100000"/>
              </a:lnSpc>
              <a:spcAft>
                <a:spcPts val="400"/>
              </a:spcAft>
              <a:defRPr sz="2000"/>
            </a:lvl2pPr>
            <a:lvl3pPr marL="216000" indent="-230400">
              <a:lnSpc>
                <a:spcPct val="100000"/>
              </a:lnSpc>
              <a:buClr>
                <a:schemeClr val="tx2"/>
              </a:buClr>
              <a:defRPr sz="2000"/>
            </a:lvl3pPr>
            <a:lvl4pPr marL="468000">
              <a:lnSpc>
                <a:spcPct val="100000"/>
              </a:lnSpc>
              <a:buClr>
                <a:schemeClr val="tx2"/>
              </a:buClr>
              <a:defRPr sz="2000"/>
            </a:lvl4pPr>
            <a:lvl5pPr marL="684000">
              <a:lnSpc>
                <a:spcPct val="100000"/>
              </a:lnSpc>
              <a:buClr>
                <a:schemeClr val="tx2"/>
              </a:buClr>
              <a:defRPr sz="2000"/>
            </a:lvl5pPr>
            <a:lvl6pPr marL="900000">
              <a:lnSpc>
                <a:spcPct val="100000"/>
              </a:lnSpc>
              <a:buClr>
                <a:schemeClr val="tx2"/>
              </a:buClr>
              <a:defRPr sz="2000"/>
            </a:lvl6pPr>
            <a:lvl7pPr marL="1152000">
              <a:lnSpc>
                <a:spcPct val="100000"/>
              </a:lnSpc>
              <a:buClr>
                <a:schemeClr val="tx2"/>
              </a:buClr>
              <a:defRPr sz="2000"/>
            </a:lvl7pPr>
            <a:lvl8pPr marL="1368000">
              <a:lnSpc>
                <a:spcPct val="100000"/>
              </a:lnSpc>
              <a:buClr>
                <a:schemeClr val="tx2"/>
              </a:buClr>
              <a:defRPr sz="2000"/>
            </a:lvl8pPr>
            <a:lvl9pPr marL="1620000">
              <a:lnSpc>
                <a:spcPct val="100000"/>
              </a:lnSpc>
              <a:buClr>
                <a:schemeClr val="tx2"/>
              </a:buCl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12582639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A7E7F-063D-5A47-944E-2251F2481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82" y="623087"/>
            <a:ext cx="11288390" cy="651921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63C70-EEED-5741-BD60-A2E9EE1D6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F8456-D3B1-D94D-903E-5BC1CBAF8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Mine Closure Conference Perth Nov 2024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072E542-CFE8-C24D-8B34-F3E67384EF1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1275008"/>
            <a:ext cx="5615188" cy="42629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1ECF022-CDA5-C744-AC63-11BFCC41D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1069" y="1961235"/>
            <a:ext cx="5823303" cy="3576680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accent2"/>
                </a:solidFill>
              </a:defRPr>
            </a:lvl1pPr>
            <a:lvl2pPr marL="0">
              <a:lnSpc>
                <a:spcPct val="100000"/>
              </a:lnSpc>
              <a:spcAft>
                <a:spcPts val="400"/>
              </a:spcAft>
              <a:defRPr sz="2000"/>
            </a:lvl2pPr>
            <a:lvl3pPr marL="216000" indent="-230400">
              <a:lnSpc>
                <a:spcPct val="100000"/>
              </a:lnSpc>
              <a:buClr>
                <a:schemeClr val="tx2"/>
              </a:buClr>
              <a:defRPr sz="2000"/>
            </a:lvl3pPr>
            <a:lvl4pPr marL="468000">
              <a:lnSpc>
                <a:spcPct val="100000"/>
              </a:lnSpc>
              <a:buClr>
                <a:schemeClr val="tx2"/>
              </a:buClr>
              <a:defRPr sz="2000"/>
            </a:lvl4pPr>
            <a:lvl5pPr marL="684000">
              <a:lnSpc>
                <a:spcPct val="100000"/>
              </a:lnSpc>
              <a:buClr>
                <a:schemeClr val="tx2"/>
              </a:buClr>
              <a:defRPr sz="2000"/>
            </a:lvl5pPr>
            <a:lvl6pPr marL="900000">
              <a:lnSpc>
                <a:spcPct val="100000"/>
              </a:lnSpc>
              <a:buClr>
                <a:schemeClr val="tx2"/>
              </a:buClr>
              <a:defRPr sz="2000"/>
            </a:lvl6pPr>
            <a:lvl7pPr marL="1152000">
              <a:lnSpc>
                <a:spcPct val="100000"/>
              </a:lnSpc>
              <a:buClr>
                <a:schemeClr val="tx2"/>
              </a:buClr>
              <a:defRPr sz="2000"/>
            </a:lvl7pPr>
            <a:lvl8pPr marL="1368000">
              <a:lnSpc>
                <a:spcPct val="100000"/>
              </a:lnSpc>
              <a:buClr>
                <a:schemeClr val="tx2"/>
              </a:buClr>
              <a:defRPr sz="2000"/>
            </a:lvl8pPr>
            <a:lvl9pPr marL="1620000">
              <a:lnSpc>
                <a:spcPct val="100000"/>
              </a:lnSpc>
              <a:buClr>
                <a:schemeClr val="tx2"/>
              </a:buCl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17251395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560" y="439317"/>
            <a:ext cx="5188409" cy="36004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24747"/>
            <a:ext cx="5198368" cy="5001419"/>
          </a:xfrm>
          <a:prstGeom prst="rect">
            <a:avLst/>
          </a:prstGeom>
        </p:spPr>
        <p:txBody>
          <a:bodyPr numCol="1" spcCol="216000"/>
          <a:lstStyle>
            <a:lvl1pPr>
              <a:defRPr sz="1200" b="0" i="0">
                <a:latin typeface="+mj-lt"/>
              </a:defRPr>
            </a:lvl1pPr>
            <a:lvl2pPr>
              <a:defRPr sz="1200" b="0" i="0">
                <a:latin typeface="+mj-lt"/>
              </a:defRPr>
            </a:lvl2pPr>
            <a:lvl3pPr>
              <a:defRPr sz="1200" b="0" i="0">
                <a:latin typeface="+mj-lt"/>
              </a:defRPr>
            </a:lvl3pPr>
            <a:lvl4pPr>
              <a:defRPr sz="1200" b="0" i="0">
                <a:latin typeface="+mj-lt"/>
              </a:defRPr>
            </a:lvl4pPr>
            <a:lvl5pPr>
              <a:defRPr sz="1200" b="0" i="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C2DA65-B2FF-4720-8BB1-C249F74E8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1578" y="6418683"/>
            <a:ext cx="589856" cy="144016"/>
          </a:xfrm>
          <a:prstGeom prst="rect">
            <a:avLst/>
          </a:prstGeom>
        </p:spPr>
        <p:txBody>
          <a:bodyPr/>
          <a:lstStyle/>
          <a:p>
            <a:fld id="{68CA3594-EE83-4B87-A8DC-35FA4956C49B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570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24745"/>
            <a:ext cx="11193929" cy="50014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2544" y="6453336"/>
            <a:ext cx="589856" cy="144016"/>
          </a:xfrm>
          <a:prstGeom prst="rect">
            <a:avLst/>
          </a:prstGeom>
        </p:spPr>
        <p:txBody>
          <a:bodyPr/>
          <a:lstStyle/>
          <a:p>
            <a:fld id="{68CA3594-EE83-4B87-A8DC-35FA4956C49B}" type="slidenum">
              <a:rPr lang="en-AU" smtClean="0">
                <a:solidFill>
                  <a:srgbClr val="5F574F">
                    <a:tint val="75000"/>
                  </a:srgbClr>
                </a:solidFill>
              </a:rPr>
              <a:pPr/>
              <a:t>‹#›</a:t>
            </a:fld>
            <a:endParaRPr lang="en-AU" dirty="0">
              <a:solidFill>
                <a:srgbClr val="5F574F">
                  <a:tint val="75000"/>
                </a:srgb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9561" y="439317"/>
            <a:ext cx="8260748" cy="36004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32790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0A7F7-C83D-2847-95EB-C5734598B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143" y="825388"/>
            <a:ext cx="3406746" cy="268457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539F85B1-C6A9-C444-A520-55A225390CF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68763" y="0"/>
            <a:ext cx="8123237" cy="692091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2215981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hite Content Side 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A7E7F-063D-5A47-944E-2251F2481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82" y="623087"/>
            <a:ext cx="10827818" cy="1067601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84E9C-4903-9946-AAE1-75629BF99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981" y="2063469"/>
            <a:ext cx="5823303" cy="3576680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accent2"/>
                </a:solidFill>
              </a:defRPr>
            </a:lvl1pPr>
            <a:lvl2pPr marL="0">
              <a:lnSpc>
                <a:spcPct val="100000"/>
              </a:lnSpc>
              <a:spcAft>
                <a:spcPts val="400"/>
              </a:spcAft>
              <a:defRPr sz="2000"/>
            </a:lvl2pPr>
            <a:lvl3pPr marL="216000" indent="-230400">
              <a:lnSpc>
                <a:spcPct val="100000"/>
              </a:lnSpc>
              <a:buClr>
                <a:schemeClr val="tx2"/>
              </a:buClr>
              <a:defRPr sz="2000"/>
            </a:lvl3pPr>
            <a:lvl4pPr marL="468000">
              <a:lnSpc>
                <a:spcPct val="100000"/>
              </a:lnSpc>
              <a:buClr>
                <a:schemeClr val="tx2"/>
              </a:buClr>
              <a:defRPr sz="2000"/>
            </a:lvl4pPr>
            <a:lvl5pPr marL="684000">
              <a:lnSpc>
                <a:spcPct val="100000"/>
              </a:lnSpc>
              <a:buClr>
                <a:schemeClr val="tx2"/>
              </a:buClr>
              <a:defRPr sz="2000"/>
            </a:lvl5pPr>
            <a:lvl6pPr marL="900000">
              <a:lnSpc>
                <a:spcPct val="100000"/>
              </a:lnSpc>
              <a:buClr>
                <a:schemeClr val="tx2"/>
              </a:buClr>
              <a:defRPr sz="2000"/>
            </a:lvl6pPr>
            <a:lvl7pPr marL="1152000">
              <a:lnSpc>
                <a:spcPct val="100000"/>
              </a:lnSpc>
              <a:buClr>
                <a:schemeClr val="tx2"/>
              </a:buClr>
              <a:defRPr sz="2000"/>
            </a:lvl7pPr>
            <a:lvl8pPr marL="1368000">
              <a:lnSpc>
                <a:spcPct val="100000"/>
              </a:lnSpc>
              <a:buClr>
                <a:schemeClr val="tx2"/>
              </a:buClr>
              <a:defRPr sz="2000"/>
            </a:lvl8pPr>
            <a:lvl9pPr marL="1620000">
              <a:lnSpc>
                <a:spcPct val="100000"/>
              </a:lnSpc>
              <a:buClr>
                <a:schemeClr val="tx2"/>
              </a:buCl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63C70-EEED-5741-BD60-A2E9EE1D6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F8456-D3B1-D94D-903E-5BC1CBAF8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Mine Closure Conference Perth Nov 2024</a:t>
            </a:r>
          </a:p>
        </p:txBody>
      </p:sp>
    </p:spTree>
    <p:extLst>
      <p:ext uri="{BB962C8B-B14F-4D97-AF65-F5344CB8AC3E}">
        <p14:creationId xmlns:p14="http://schemas.microsoft.com/office/powerpoint/2010/main" val="1999159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Doub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A7E7F-063D-5A47-944E-2251F2481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82" y="623087"/>
            <a:ext cx="11288390" cy="1067601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63C70-EEED-5741-BD60-A2E9EE1D6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F8456-D3B1-D94D-903E-5BC1CBAF8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Mine Closure Conference Perth Nov 2024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BD924F-D672-7847-9B56-2459B9045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981" y="2063469"/>
            <a:ext cx="5332911" cy="3576680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accent2"/>
                </a:solidFill>
              </a:defRPr>
            </a:lvl1pPr>
            <a:lvl2pPr marL="0">
              <a:lnSpc>
                <a:spcPct val="100000"/>
              </a:lnSpc>
              <a:spcAft>
                <a:spcPts val="400"/>
              </a:spcAft>
              <a:defRPr sz="2000"/>
            </a:lvl2pPr>
            <a:lvl3pPr marL="216000" indent="-230400">
              <a:lnSpc>
                <a:spcPct val="100000"/>
              </a:lnSpc>
              <a:buClr>
                <a:schemeClr val="tx2"/>
              </a:buClr>
              <a:defRPr sz="2000"/>
            </a:lvl3pPr>
            <a:lvl4pPr marL="468000">
              <a:lnSpc>
                <a:spcPct val="100000"/>
              </a:lnSpc>
              <a:buClr>
                <a:schemeClr val="tx2"/>
              </a:buClr>
              <a:defRPr sz="2000"/>
            </a:lvl4pPr>
            <a:lvl5pPr marL="684000">
              <a:lnSpc>
                <a:spcPct val="100000"/>
              </a:lnSpc>
              <a:buClr>
                <a:schemeClr val="tx2"/>
              </a:buClr>
              <a:defRPr sz="2000"/>
            </a:lvl5pPr>
            <a:lvl6pPr marL="900000">
              <a:lnSpc>
                <a:spcPct val="100000"/>
              </a:lnSpc>
              <a:buClr>
                <a:schemeClr val="tx2"/>
              </a:buClr>
              <a:defRPr sz="2000"/>
            </a:lvl6pPr>
            <a:lvl7pPr marL="1152000">
              <a:lnSpc>
                <a:spcPct val="100000"/>
              </a:lnSpc>
              <a:buClr>
                <a:schemeClr val="tx2"/>
              </a:buClr>
              <a:defRPr sz="2000"/>
            </a:lvl7pPr>
            <a:lvl8pPr marL="1368000">
              <a:lnSpc>
                <a:spcPct val="100000"/>
              </a:lnSpc>
              <a:buClr>
                <a:schemeClr val="tx2"/>
              </a:buClr>
              <a:defRPr sz="2000"/>
            </a:lvl8pPr>
            <a:lvl9pPr marL="1620000">
              <a:lnSpc>
                <a:spcPct val="100000"/>
              </a:lnSpc>
              <a:buClr>
                <a:schemeClr val="tx2"/>
              </a:buCl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2930370-4194-A344-80A3-EFB0774CC225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481461" y="2063469"/>
            <a:ext cx="5332912" cy="3576680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accent2"/>
                </a:solidFill>
              </a:defRPr>
            </a:lvl1pPr>
            <a:lvl2pPr marL="0">
              <a:lnSpc>
                <a:spcPct val="100000"/>
              </a:lnSpc>
              <a:spcAft>
                <a:spcPts val="400"/>
              </a:spcAft>
              <a:defRPr sz="2000"/>
            </a:lvl2pPr>
            <a:lvl3pPr marL="216000" indent="-230400">
              <a:lnSpc>
                <a:spcPct val="100000"/>
              </a:lnSpc>
              <a:buClr>
                <a:schemeClr val="tx2"/>
              </a:buClr>
              <a:defRPr sz="2000"/>
            </a:lvl3pPr>
            <a:lvl4pPr marL="468000">
              <a:lnSpc>
                <a:spcPct val="100000"/>
              </a:lnSpc>
              <a:buClr>
                <a:schemeClr val="tx2"/>
              </a:buClr>
              <a:defRPr sz="2000"/>
            </a:lvl4pPr>
            <a:lvl5pPr marL="684000">
              <a:lnSpc>
                <a:spcPct val="100000"/>
              </a:lnSpc>
              <a:buClr>
                <a:schemeClr val="tx2"/>
              </a:buClr>
              <a:defRPr sz="2000"/>
            </a:lvl5pPr>
            <a:lvl6pPr marL="900000">
              <a:lnSpc>
                <a:spcPct val="100000"/>
              </a:lnSpc>
              <a:buClr>
                <a:schemeClr val="tx2"/>
              </a:buClr>
              <a:defRPr sz="2000"/>
            </a:lvl6pPr>
            <a:lvl7pPr marL="1152000">
              <a:lnSpc>
                <a:spcPct val="100000"/>
              </a:lnSpc>
              <a:buClr>
                <a:schemeClr val="tx2"/>
              </a:buClr>
              <a:defRPr sz="2000"/>
            </a:lvl7pPr>
            <a:lvl8pPr marL="1368000">
              <a:lnSpc>
                <a:spcPct val="100000"/>
              </a:lnSpc>
              <a:buClr>
                <a:schemeClr val="tx2"/>
              </a:buClr>
              <a:defRPr sz="2000"/>
            </a:lvl8pPr>
            <a:lvl9pPr marL="1620000">
              <a:lnSpc>
                <a:spcPct val="100000"/>
              </a:lnSpc>
              <a:buClr>
                <a:schemeClr val="tx2"/>
              </a:buCl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709993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A7E7F-063D-5A47-944E-2251F2481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82" y="623087"/>
            <a:ext cx="5777714" cy="1067601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63C70-EEED-5741-BD60-A2E9EE1D6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F8456-D3B1-D94D-903E-5BC1CBAF8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Mine Closure Conference Perth Nov 2024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072E542-CFE8-C24D-8B34-F3E67384EF1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26263" y="623087"/>
            <a:ext cx="5265737" cy="52998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7DA795-70FA-724C-B668-AE6586641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981" y="2063469"/>
            <a:ext cx="5777715" cy="3576680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accent2"/>
                </a:solidFill>
              </a:defRPr>
            </a:lvl1pPr>
            <a:lvl2pPr marL="0">
              <a:lnSpc>
                <a:spcPct val="100000"/>
              </a:lnSpc>
              <a:spcAft>
                <a:spcPts val="400"/>
              </a:spcAft>
              <a:defRPr sz="2000"/>
            </a:lvl2pPr>
            <a:lvl3pPr marL="216000" indent="-230400">
              <a:lnSpc>
                <a:spcPct val="100000"/>
              </a:lnSpc>
              <a:buClr>
                <a:schemeClr val="tx2"/>
              </a:buClr>
              <a:defRPr sz="2000"/>
            </a:lvl3pPr>
            <a:lvl4pPr marL="468000">
              <a:lnSpc>
                <a:spcPct val="100000"/>
              </a:lnSpc>
              <a:buClr>
                <a:schemeClr val="tx2"/>
              </a:buClr>
              <a:defRPr sz="2000"/>
            </a:lvl4pPr>
            <a:lvl5pPr marL="684000">
              <a:lnSpc>
                <a:spcPct val="100000"/>
              </a:lnSpc>
              <a:buClr>
                <a:schemeClr val="tx2"/>
              </a:buClr>
              <a:defRPr sz="2000"/>
            </a:lvl5pPr>
            <a:lvl6pPr marL="900000">
              <a:lnSpc>
                <a:spcPct val="100000"/>
              </a:lnSpc>
              <a:buClr>
                <a:schemeClr val="tx2"/>
              </a:buClr>
              <a:defRPr sz="2000"/>
            </a:lvl6pPr>
            <a:lvl7pPr marL="1152000">
              <a:lnSpc>
                <a:spcPct val="100000"/>
              </a:lnSpc>
              <a:buClr>
                <a:schemeClr val="tx2"/>
              </a:buClr>
              <a:defRPr sz="2000"/>
            </a:lvl7pPr>
            <a:lvl8pPr marL="1368000">
              <a:lnSpc>
                <a:spcPct val="100000"/>
              </a:lnSpc>
              <a:buClr>
                <a:schemeClr val="tx2"/>
              </a:buClr>
              <a:defRPr sz="2000"/>
            </a:lvl8pPr>
            <a:lvl9pPr marL="1620000">
              <a:lnSpc>
                <a:spcPct val="100000"/>
              </a:lnSpc>
              <a:buClr>
                <a:schemeClr val="tx2"/>
              </a:buCl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3402060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A7E7F-063D-5A47-944E-2251F2481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82" y="623087"/>
            <a:ext cx="11288390" cy="651921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63C70-EEED-5741-BD60-A2E9EE1D6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F8456-D3B1-D94D-903E-5BC1CBAF8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Mine Closure Conference Perth Nov 2024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072E542-CFE8-C24D-8B34-F3E67384EF1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1275008"/>
            <a:ext cx="5615188" cy="42629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1ECF022-CDA5-C744-AC63-11BFCC41D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1069" y="1961235"/>
            <a:ext cx="5823303" cy="3576680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accent2"/>
                </a:solidFill>
              </a:defRPr>
            </a:lvl1pPr>
            <a:lvl2pPr marL="0">
              <a:lnSpc>
                <a:spcPct val="100000"/>
              </a:lnSpc>
              <a:spcAft>
                <a:spcPts val="400"/>
              </a:spcAft>
              <a:defRPr sz="2000"/>
            </a:lvl2pPr>
            <a:lvl3pPr marL="216000" indent="-230400">
              <a:lnSpc>
                <a:spcPct val="100000"/>
              </a:lnSpc>
              <a:buClr>
                <a:schemeClr val="tx2"/>
              </a:buClr>
              <a:defRPr sz="2000"/>
            </a:lvl3pPr>
            <a:lvl4pPr marL="468000">
              <a:lnSpc>
                <a:spcPct val="100000"/>
              </a:lnSpc>
              <a:buClr>
                <a:schemeClr val="tx2"/>
              </a:buClr>
              <a:defRPr sz="2000"/>
            </a:lvl4pPr>
            <a:lvl5pPr marL="684000">
              <a:lnSpc>
                <a:spcPct val="100000"/>
              </a:lnSpc>
              <a:buClr>
                <a:schemeClr val="tx2"/>
              </a:buClr>
              <a:defRPr sz="2000"/>
            </a:lvl5pPr>
            <a:lvl6pPr marL="900000">
              <a:lnSpc>
                <a:spcPct val="100000"/>
              </a:lnSpc>
              <a:buClr>
                <a:schemeClr val="tx2"/>
              </a:buClr>
              <a:defRPr sz="2000"/>
            </a:lvl6pPr>
            <a:lvl7pPr marL="1152000">
              <a:lnSpc>
                <a:spcPct val="100000"/>
              </a:lnSpc>
              <a:buClr>
                <a:schemeClr val="tx2"/>
              </a:buClr>
              <a:defRPr sz="2000"/>
            </a:lvl7pPr>
            <a:lvl8pPr marL="1368000">
              <a:lnSpc>
                <a:spcPct val="100000"/>
              </a:lnSpc>
              <a:buClr>
                <a:schemeClr val="tx2"/>
              </a:buClr>
              <a:defRPr sz="2000"/>
            </a:lvl8pPr>
            <a:lvl9pPr marL="1620000">
              <a:lnSpc>
                <a:spcPct val="100000"/>
              </a:lnSpc>
              <a:buClr>
                <a:schemeClr val="tx2"/>
              </a:buCl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3169398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Content Slid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A7E7F-063D-5A47-944E-2251F2481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82" y="626533"/>
            <a:ext cx="11288390" cy="110066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63C70-EEED-5741-BD60-A2E9EE1D6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F8456-D3B1-D94D-903E-5BC1CBAF8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Mine Closure Conference Perth Nov 2024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596C12B-C3D6-9F4F-84A5-67BBF7936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981" y="2063469"/>
            <a:ext cx="5332911" cy="3067332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u="none">
                <a:solidFill>
                  <a:schemeClr val="bg1"/>
                </a:solidFill>
              </a:defRPr>
            </a:lvl1pPr>
            <a:lvl2pPr marL="0">
              <a:lnSpc>
                <a:spcPct val="100000"/>
              </a:lnSpc>
              <a:spcAft>
                <a:spcPts val="400"/>
              </a:spcAft>
              <a:defRPr sz="2000">
                <a:solidFill>
                  <a:schemeClr val="bg1"/>
                </a:solidFill>
              </a:defRPr>
            </a:lvl2pPr>
            <a:lvl3pPr marL="216000" indent="-230400">
              <a:lnSpc>
                <a:spcPct val="100000"/>
              </a:lnSpc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 marL="468000">
              <a:lnSpc>
                <a:spcPct val="100000"/>
              </a:lnSpc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 marL="684000">
              <a:lnSpc>
                <a:spcPct val="100000"/>
              </a:lnSpc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  <a:lvl6pPr marL="900000">
              <a:lnSpc>
                <a:spcPct val="100000"/>
              </a:lnSpc>
              <a:buClr>
                <a:schemeClr val="bg1"/>
              </a:buClr>
              <a:defRPr sz="2000">
                <a:solidFill>
                  <a:schemeClr val="bg1"/>
                </a:solidFill>
              </a:defRPr>
            </a:lvl6pPr>
            <a:lvl7pPr marL="1152000">
              <a:lnSpc>
                <a:spcPct val="100000"/>
              </a:lnSpc>
              <a:buClr>
                <a:schemeClr val="bg1"/>
              </a:buClr>
              <a:defRPr sz="2000">
                <a:solidFill>
                  <a:schemeClr val="bg1"/>
                </a:solidFill>
              </a:defRPr>
            </a:lvl7pPr>
            <a:lvl8pPr marL="1368000">
              <a:lnSpc>
                <a:spcPct val="100000"/>
              </a:lnSpc>
              <a:buClr>
                <a:schemeClr val="bg1"/>
              </a:buClr>
              <a:defRPr sz="2000">
                <a:solidFill>
                  <a:schemeClr val="bg1"/>
                </a:solidFill>
              </a:defRPr>
            </a:lvl8pPr>
            <a:lvl9pPr marL="1620000">
              <a:lnSpc>
                <a:spcPct val="100000"/>
              </a:lnSpc>
              <a:buClr>
                <a:schemeClr val="bg1"/>
              </a:buClr>
              <a:defRPr sz="20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9E0E38F-104A-B84B-9A5F-D3101C43ABCB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481461" y="2063469"/>
            <a:ext cx="5332912" cy="3067332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u="none">
                <a:solidFill>
                  <a:schemeClr val="bg1"/>
                </a:solidFill>
              </a:defRPr>
            </a:lvl1pPr>
            <a:lvl2pPr marL="0">
              <a:lnSpc>
                <a:spcPct val="100000"/>
              </a:lnSpc>
              <a:spcAft>
                <a:spcPts val="400"/>
              </a:spcAft>
              <a:defRPr sz="2000">
                <a:solidFill>
                  <a:schemeClr val="bg1"/>
                </a:solidFill>
              </a:defRPr>
            </a:lvl2pPr>
            <a:lvl3pPr marL="216000" indent="-230400">
              <a:lnSpc>
                <a:spcPct val="100000"/>
              </a:lnSpc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 marL="468000">
              <a:lnSpc>
                <a:spcPct val="100000"/>
              </a:lnSpc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 marL="684000">
              <a:lnSpc>
                <a:spcPct val="100000"/>
              </a:lnSpc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  <a:lvl6pPr marL="900000">
              <a:lnSpc>
                <a:spcPct val="100000"/>
              </a:lnSpc>
              <a:buClr>
                <a:schemeClr val="bg1"/>
              </a:buClr>
              <a:defRPr sz="2000">
                <a:solidFill>
                  <a:schemeClr val="bg1"/>
                </a:solidFill>
              </a:defRPr>
            </a:lvl6pPr>
            <a:lvl7pPr marL="1152000">
              <a:lnSpc>
                <a:spcPct val="100000"/>
              </a:lnSpc>
              <a:buClr>
                <a:schemeClr val="bg1"/>
              </a:buClr>
              <a:defRPr sz="2000">
                <a:solidFill>
                  <a:schemeClr val="bg1"/>
                </a:solidFill>
              </a:defRPr>
            </a:lvl7pPr>
            <a:lvl8pPr marL="1368000">
              <a:lnSpc>
                <a:spcPct val="100000"/>
              </a:lnSpc>
              <a:buClr>
                <a:schemeClr val="bg1"/>
              </a:buClr>
              <a:defRPr sz="2000">
                <a:solidFill>
                  <a:schemeClr val="bg1"/>
                </a:solidFill>
              </a:defRPr>
            </a:lvl8pPr>
            <a:lvl9pPr marL="1620000">
              <a:lnSpc>
                <a:spcPct val="100000"/>
              </a:lnSpc>
              <a:buClr>
                <a:schemeClr val="bg1"/>
              </a:buClr>
              <a:defRPr sz="20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1797454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CC9309E-E8E3-9B4D-B47F-3EF8D52D4086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754754" y="2286001"/>
            <a:ext cx="2434281" cy="2767914"/>
          </a:xfrm>
          <a:prstGeom prst="rect">
            <a:avLst/>
          </a:prstGeom>
        </p:spPr>
        <p:txBody>
          <a:bodyPr/>
          <a:lstStyle>
            <a:lvl1pPr>
              <a:spcAft>
                <a:spcPts val="200"/>
              </a:spcAft>
              <a:defRPr sz="7200" u="none">
                <a:solidFill>
                  <a:schemeClr val="bg1"/>
                </a:solidFill>
              </a:defRPr>
            </a:lvl1pPr>
            <a:lvl2pPr>
              <a:defRPr sz="3600" b="1" i="0" u="none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lnSpc>
                <a:spcPts val="1800"/>
              </a:lnSpc>
              <a:spcAft>
                <a:spcPts val="1200"/>
              </a:spcAft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10</a:t>
            </a:r>
          </a:p>
          <a:p>
            <a:pPr lvl="1"/>
            <a:r>
              <a:rPr lang="en-US" dirty="0"/>
              <a:t>million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CEDE210-B569-2748-8701-6C2833AE4CCD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171376" y="2286001"/>
            <a:ext cx="2434281" cy="2767914"/>
          </a:xfrm>
          <a:prstGeom prst="rect">
            <a:avLst/>
          </a:prstGeom>
        </p:spPr>
        <p:txBody>
          <a:bodyPr/>
          <a:lstStyle>
            <a:lvl1pPr>
              <a:spcAft>
                <a:spcPts val="200"/>
              </a:spcAft>
              <a:defRPr sz="7200" u="none">
                <a:solidFill>
                  <a:schemeClr val="bg1"/>
                </a:solidFill>
              </a:defRPr>
            </a:lvl1pPr>
            <a:lvl2pPr>
              <a:defRPr sz="3600" b="1" i="0" u="none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lnSpc>
                <a:spcPts val="1800"/>
              </a:lnSpc>
              <a:spcAft>
                <a:spcPts val="1200"/>
              </a:spcAft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10</a:t>
            </a:r>
          </a:p>
          <a:p>
            <a:pPr lvl="1"/>
            <a:r>
              <a:rPr lang="en-US" dirty="0"/>
              <a:t>million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C8D7EC-4B53-5E49-969F-47BB63B07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697" y="667265"/>
            <a:ext cx="11270675" cy="70433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6C439-7268-814B-B99B-FAD93063935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362400" y="2286001"/>
            <a:ext cx="2434281" cy="2767914"/>
          </a:xfrm>
          <a:prstGeom prst="rect">
            <a:avLst/>
          </a:prstGeom>
        </p:spPr>
        <p:txBody>
          <a:bodyPr/>
          <a:lstStyle>
            <a:lvl1pPr>
              <a:spcAft>
                <a:spcPts val="200"/>
              </a:spcAft>
              <a:defRPr sz="7200" u="none">
                <a:solidFill>
                  <a:schemeClr val="bg1"/>
                </a:solidFill>
              </a:defRPr>
            </a:lvl1pPr>
            <a:lvl2pPr>
              <a:defRPr sz="3600" b="1" i="0" u="none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lnSpc>
                <a:spcPts val="1800"/>
              </a:lnSpc>
              <a:spcAft>
                <a:spcPts val="1200"/>
              </a:spcAft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10</a:t>
            </a:r>
          </a:p>
          <a:p>
            <a:pPr lvl="1"/>
            <a:r>
              <a:rPr lang="en-US" dirty="0"/>
              <a:t>million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6D4701-B67C-7947-8474-3FD7D9347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34C36C-FEB0-4C4D-BC89-0005FA235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Mine Closure Conference Perth Nov 2024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6DF412-8AAE-6843-97B5-3C252E81E765}"/>
              </a:ext>
            </a:extLst>
          </p:cNvPr>
          <p:cNvSpPr/>
          <p:nvPr userDrawn="1"/>
        </p:nvSpPr>
        <p:spPr>
          <a:xfrm>
            <a:off x="1458097" y="3615717"/>
            <a:ext cx="1333964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79426F-0F6D-2D47-B470-20E5A28D17A0}"/>
              </a:ext>
            </a:extLst>
          </p:cNvPr>
          <p:cNvSpPr/>
          <p:nvPr userDrawn="1"/>
        </p:nvSpPr>
        <p:spPr>
          <a:xfrm>
            <a:off x="4843471" y="3615717"/>
            <a:ext cx="1333964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7D25BA-BE6B-6346-BF3E-F12F8C0299E2}"/>
              </a:ext>
            </a:extLst>
          </p:cNvPr>
          <p:cNvSpPr/>
          <p:nvPr userDrawn="1"/>
        </p:nvSpPr>
        <p:spPr>
          <a:xfrm>
            <a:off x="8277706" y="3615717"/>
            <a:ext cx="1333964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65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jp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7F6A6C-01FD-1B49-8E93-4F20AFDFB3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CE8B23-DF7E-4C45-A44C-3F7E1462D6E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76613" y="5535705"/>
            <a:ext cx="2438750" cy="82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87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48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CA9D8F-ADCE-E248-8DB1-5E25E7E332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27144" y="6311900"/>
            <a:ext cx="987228" cy="295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D58FBA-90A8-8441-AA8A-B9B5C3B2B6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6581" y="6311900"/>
            <a:ext cx="3228722" cy="295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Mine Closure Conference Perth Nov 2024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68D133-653A-4211-8BDE-E9668D4D3B2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42762" y="5947942"/>
            <a:ext cx="1604513" cy="54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99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1" i="0" kern="1200">
          <a:solidFill>
            <a:schemeClr val="accent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rgbClr val="1A333A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baseline="0">
          <a:solidFill>
            <a:srgbClr val="1A333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771873-3563-4541-ADFA-9406C88678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F0DB89-8B6A-FD49-ADE9-657CA90E7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34" y="817295"/>
            <a:ext cx="3511943" cy="264609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8685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dt="0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CA9D8F-ADCE-E248-8DB1-5E25E7E332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27144" y="6311900"/>
            <a:ext cx="987228" cy="295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D58FBA-90A8-8441-AA8A-B9B5C3B2B6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6581" y="6311900"/>
            <a:ext cx="3228722" cy="295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Mine Closure Conference Perth Nov 2024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68D133-653A-4211-8BDE-E9668D4D3B2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42762" y="5947942"/>
            <a:ext cx="1604513" cy="54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49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97" r:id="rId2"/>
    <p:sldLayoutId id="2147483698" r:id="rId3"/>
    <p:sldLayoutId id="2147483699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1" i="0" kern="1200">
          <a:solidFill>
            <a:schemeClr val="accent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rgbClr val="1A333A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baseline="0">
          <a:solidFill>
            <a:srgbClr val="1A333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F31B7A-E791-D64C-9C1B-097C060E34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CA9D8F-ADCE-E248-8DB1-5E25E7E332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27144" y="6311900"/>
            <a:ext cx="987228" cy="295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D58FBA-90A8-8441-AA8A-B9B5C3B2B6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6581" y="6311900"/>
            <a:ext cx="3228722" cy="295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Mine Closure Conference Perth Nov 2024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CFD304-DB54-4E31-AC89-3A04EBECF3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2762" y="5947942"/>
            <a:ext cx="1604513" cy="54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63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500"/>
        </a:spcAft>
        <a:buFont typeface="Arial" panose="020B0604020202020204" pitchFamily="34" charset="0"/>
        <a:buNone/>
        <a:defRPr sz="1600" b="1" i="0" u="sng" kern="1200">
          <a:solidFill>
            <a:schemeClr val="accent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57200" indent="0" algn="l" defTabSz="914400" rtl="0" eaLnBrk="1" latinLnBrk="0" hangingPunct="1">
        <a:lnSpc>
          <a:spcPts val="1440"/>
        </a:lnSpc>
        <a:spcBef>
          <a:spcPts val="500"/>
        </a:spcBef>
        <a:spcAft>
          <a:spcPts val="2400"/>
        </a:spcAft>
        <a:buFont typeface="Arial" panose="020B0604020202020204" pitchFamily="34" charset="0"/>
        <a:buNone/>
        <a:defRPr sz="12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B5DC0D-5E87-3F4A-9883-839A887F84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CA9D8F-ADCE-E248-8DB1-5E25E7E332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27144" y="6311900"/>
            <a:ext cx="987228" cy="295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D58FBA-90A8-8441-AA8A-B9B5C3B2B6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6581" y="6311900"/>
            <a:ext cx="3228722" cy="295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Mine Closure Conference Perth Nov 2024</a:t>
            </a:r>
            <a:endParaRPr lang="en-US" dirty="0"/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07788CC6-08B7-F746-8311-8470B4A79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82" y="618068"/>
            <a:ext cx="11288390" cy="889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EB3EBB-F1C9-4107-AD89-5D45176E37E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2762" y="5947590"/>
            <a:ext cx="1622207" cy="55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28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500"/>
        </a:spcAft>
        <a:buFont typeface="Arial" panose="020B0604020202020204" pitchFamily="34" charset="0"/>
        <a:buNone/>
        <a:defRPr sz="1600" b="1" i="0" u="sng" kern="1200">
          <a:solidFill>
            <a:schemeClr val="bg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0" indent="0" algn="l" defTabSz="914400" rtl="0" eaLnBrk="1" latinLnBrk="0" hangingPunct="1">
        <a:lnSpc>
          <a:spcPts val="1440"/>
        </a:lnSpc>
        <a:spcBef>
          <a:spcPts val="500"/>
        </a:spcBef>
        <a:spcAft>
          <a:spcPts val="2400"/>
        </a:spcAft>
        <a:buFont typeface="Arial" panose="020B0604020202020204" pitchFamily="34" charset="0"/>
        <a:buNone/>
        <a:defRPr sz="12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7F6A6C-01FD-1B49-8E93-4F20AFDFB3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DCDAE567-6F8D-6D46-A44E-9CE77D22C42A}"/>
              </a:ext>
            </a:extLst>
          </p:cNvPr>
          <p:cNvSpPr txBox="1">
            <a:spLocks/>
          </p:cNvSpPr>
          <p:nvPr userDrawn="1"/>
        </p:nvSpPr>
        <p:spPr>
          <a:xfrm>
            <a:off x="539542" y="5589701"/>
            <a:ext cx="328947" cy="18747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00"/>
              </a:lnSpc>
              <a:spcAft>
                <a:spcPts val="400"/>
              </a:spcAft>
            </a:pPr>
            <a:r>
              <a:rPr lang="en-US" b="1" i="0" dirty="0"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br>
              <a:rPr lang="en-US" b="1" i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81AC370-CDA9-A043-9B87-D2678C060D33}"/>
              </a:ext>
            </a:extLst>
          </p:cNvPr>
          <p:cNvSpPr txBox="1">
            <a:spLocks/>
          </p:cNvSpPr>
          <p:nvPr userDrawn="1"/>
        </p:nvSpPr>
        <p:spPr>
          <a:xfrm>
            <a:off x="539542" y="5914905"/>
            <a:ext cx="183561" cy="42850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96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AU" sz="800" b="0" i="0" kern="120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00"/>
              </a:lnSpc>
            </a:pPr>
            <a:r>
              <a:rPr lang="en-AU" sz="800" b="1" i="0" kern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Ph.</a:t>
            </a:r>
            <a:br>
              <a:rPr lang="en-AU" sz="800" b="1" i="0" kern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AU" sz="800" b="1" i="0" kern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F.</a:t>
            </a:r>
            <a:br>
              <a:rPr lang="en-AU" sz="800" b="1" i="0" kern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AU" sz="800" b="1" i="0" kern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E.</a:t>
            </a:r>
          </a:p>
          <a:p>
            <a:endParaRPr lang="en-AU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7F9851-1898-410A-BFEE-F237AD3253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9542" y="537073"/>
            <a:ext cx="2512852" cy="85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87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9561" y="439317"/>
            <a:ext cx="8260748" cy="3600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24745"/>
            <a:ext cx="10972800" cy="50014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97600" y="6372000"/>
            <a:ext cx="589856" cy="1440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Lato Regular"/>
                <a:cs typeface="Lato Regular"/>
              </a:defRPr>
            </a:lvl1pPr>
          </a:lstStyle>
          <a:p>
            <a:fld id="{68CA3594-EE83-4B87-A8DC-35FA4956C49B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7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100" b="1" i="0" kern="1200">
          <a:solidFill>
            <a:srgbClr val="CF2925"/>
          </a:solidFill>
          <a:latin typeface="+mj-lt"/>
          <a:ea typeface="+mj-ea"/>
          <a:cs typeface="Lato Bold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600" b="0" i="0" kern="1200">
          <a:solidFill>
            <a:srgbClr val="CF2925"/>
          </a:solidFill>
          <a:latin typeface="+mj-lt"/>
          <a:ea typeface="+mn-ea"/>
          <a:cs typeface="Lato Regular"/>
        </a:defRPr>
      </a:lvl1pPr>
      <a:lvl2pPr marL="457200" indent="0" algn="l" defTabSz="914400" rtl="0" eaLnBrk="1" latinLnBrk="0" hangingPunct="1">
        <a:spcBef>
          <a:spcPct val="20000"/>
        </a:spcBef>
        <a:buFont typeface="Arial" pitchFamily="34" charset="0"/>
        <a:buNone/>
        <a:defRPr sz="1600" b="0" i="0" kern="1200">
          <a:solidFill>
            <a:srgbClr val="5F574F"/>
          </a:solidFill>
          <a:latin typeface="+mj-lt"/>
          <a:ea typeface="+mn-ea"/>
          <a:cs typeface="Lato Regular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b="0" i="0" kern="1200">
          <a:solidFill>
            <a:srgbClr val="5F574F"/>
          </a:solidFill>
          <a:latin typeface="+mj-lt"/>
          <a:ea typeface="+mn-ea"/>
          <a:cs typeface="Lato Regular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b="0" i="0" kern="1200">
          <a:solidFill>
            <a:srgbClr val="5F574F"/>
          </a:solidFill>
          <a:latin typeface="+mj-lt"/>
          <a:ea typeface="+mn-ea"/>
          <a:cs typeface="Lato Regular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200" b="0" i="0" kern="1200">
          <a:solidFill>
            <a:srgbClr val="5F574F"/>
          </a:solidFill>
          <a:latin typeface="+mj-lt"/>
          <a:ea typeface="+mn-ea"/>
          <a:cs typeface="Lato Regular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80562C6-CF51-9640-8033-C6A6E28DBDA1}"/>
              </a:ext>
            </a:extLst>
          </p:cNvPr>
          <p:cNvSpPr/>
          <p:nvPr userDrawn="1"/>
        </p:nvSpPr>
        <p:spPr>
          <a:xfrm flipV="1">
            <a:off x="524540" y="765175"/>
            <a:ext cx="111564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596FEE-B7F4-456D-91CE-FE96DB18CC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828" y="6336410"/>
            <a:ext cx="1764475" cy="193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Page </a:t>
            </a:r>
            <a:fld id="{A1D7EAB4-A86C-4956-A303-5C40ACCD551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42777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46" r:id="rId4"/>
    <p:sldLayoutId id="2147483747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1" i="0" kern="1200">
          <a:solidFill>
            <a:schemeClr val="accent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rgbClr val="1A333A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baseline="0">
          <a:solidFill>
            <a:srgbClr val="1A333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D58FBA-90A8-8441-AA8A-B9B5C3B2B6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52218" y="6323532"/>
            <a:ext cx="3228722" cy="2128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Mine Closure Conference Perth Nov 2024</a:t>
            </a:r>
            <a:endParaRPr lang="en-US">
              <a:highlight>
                <a:srgbClr val="FFFF00"/>
              </a:highlight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DFB665-9EE8-CF4F-A065-C2993E26BFB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42763" y="6190767"/>
            <a:ext cx="962464" cy="2952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0562C6-CF51-9640-8033-C6A6E28DBDA1}"/>
              </a:ext>
            </a:extLst>
          </p:cNvPr>
          <p:cNvSpPr/>
          <p:nvPr userDrawn="1"/>
        </p:nvSpPr>
        <p:spPr>
          <a:xfrm flipV="1">
            <a:off x="524540" y="765175"/>
            <a:ext cx="111564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596FEE-B7F4-456D-91CE-FE96DB18CC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828" y="6336410"/>
            <a:ext cx="1764475" cy="193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Page </a:t>
            </a:r>
            <a:fld id="{A1D7EAB4-A86C-4956-A303-5C40ACCD551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4474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1" i="0" kern="1200">
          <a:solidFill>
            <a:schemeClr val="accent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rgbClr val="1A333A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baseline="0">
          <a:solidFill>
            <a:srgbClr val="1A333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openxmlformats.org/officeDocument/2006/relationships/image" Target="../media/image10.png"/><Relationship Id="rId5" Type="http://schemas.openxmlformats.org/officeDocument/2006/relationships/image" Target="../media/image32.jpeg"/><Relationship Id="rId10" Type="http://schemas.openxmlformats.org/officeDocument/2006/relationships/image" Target="../media/image37.jp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4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2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jpeg"/><Relationship Id="rId5" Type="http://schemas.microsoft.com/office/2007/relationships/hdphoto" Target="../media/hdphoto2.wdp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jpeg"/><Relationship Id="rId5" Type="http://schemas.microsoft.com/office/2007/relationships/hdphoto" Target="../media/hdphoto4.wdp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2E31782-DCC6-4FBF-9023-2CF933866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Mine Closure Conference Perth Nov 2024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EF732E-D0F1-4683-8DD4-D8D2F36BA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55538-1850-422F-97AB-4F81CBF10D2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AU"/>
              <a:t>Page </a:t>
            </a:r>
            <a:fld id="{A1D7EAB4-A86C-4956-A303-5C40ACCD551D}" type="slidenum">
              <a:rPr lang="en-AU" smtClean="0"/>
              <a:pPr/>
              <a:t>1</a:t>
            </a:fld>
            <a:endParaRPr lang="en-AU"/>
          </a:p>
        </p:txBody>
      </p:sp>
      <p:pic>
        <p:nvPicPr>
          <p:cNvPr id="7" name="Picture 6" descr="A body of water with trees around it&#10;&#10;Description automatically generated">
            <a:extLst>
              <a:ext uri="{FF2B5EF4-FFF2-40B4-BE49-F238E27FC236}">
                <a16:creationId xmlns:a16="http://schemas.microsoft.com/office/drawing/2014/main" id="{2EE0E1B0-9553-4863-80D4-37BCC0800E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89"/>
          <a:stretch/>
        </p:blipFill>
        <p:spPr>
          <a:xfrm>
            <a:off x="3175" y="8"/>
            <a:ext cx="12188953" cy="6857990"/>
          </a:xfrm>
          <a:prstGeom prst="rect">
            <a:avLst/>
          </a:prstGeom>
        </p:spPr>
      </p:pic>
      <p:sp>
        <p:nvSpPr>
          <p:cNvPr id="10" name="Text Box 294">
            <a:extLst>
              <a:ext uri="{FF2B5EF4-FFF2-40B4-BE49-F238E27FC236}">
                <a16:creationId xmlns:a16="http://schemas.microsoft.com/office/drawing/2014/main" id="{112C0F1A-B565-458F-AC8F-15475D715C66}"/>
              </a:ext>
            </a:extLst>
          </p:cNvPr>
          <p:cNvSpPr txBox="1"/>
          <p:nvPr/>
        </p:nvSpPr>
        <p:spPr>
          <a:xfrm>
            <a:off x="379718" y="5246908"/>
            <a:ext cx="3958084" cy="1251377"/>
          </a:xfrm>
          <a:prstGeom prst="round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Roboto"/>
                <a:cs typeface="Roboto"/>
              </a:rPr>
              <a:t>We are an environmentally responsible Mining Company, committed to restoring disturbed land to better than we found it for sustainable Post Mining Land Use</a:t>
            </a:r>
            <a:endParaRPr lang="en-GB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  <a:ea typeface="Roboto"/>
              <a:cs typeface="Roboto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62BED2B-2348-50CC-FEE2-8F636A721D44}"/>
              </a:ext>
            </a:extLst>
          </p:cNvPr>
          <p:cNvSpPr txBox="1">
            <a:spLocks/>
          </p:cNvSpPr>
          <p:nvPr/>
        </p:nvSpPr>
        <p:spPr>
          <a:xfrm>
            <a:off x="131715" y="752688"/>
            <a:ext cx="8077031" cy="1256695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pc="-4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Kozuka Gothic Pro H"/>
                <a:cs typeface="Times New Roman" panose="02020603050405020304" pitchFamily="18" charset="0"/>
              </a:rPr>
              <a:t>Effective Rehabilitation and Closure Planning </a:t>
            </a:r>
          </a:p>
          <a:p>
            <a:pPr algn="ctr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pc="-4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Kozuka Gothic Pro H"/>
                <a:cs typeface="Times New Roman" panose="02020603050405020304" pitchFamily="18" charset="0"/>
              </a:rPr>
              <a:t>Lessons from Base Titanium, Kenya</a:t>
            </a:r>
            <a:endParaRPr lang="en-US" spc="-4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ea typeface="Kozuka Gothic Pro H"/>
              <a:cs typeface="Times New Roman" panose="02020603050405020304" pitchFamily="18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328F48E-CA6D-DC5A-C51E-8B5D765F8A4F}"/>
              </a:ext>
            </a:extLst>
          </p:cNvPr>
          <p:cNvSpPr txBox="1">
            <a:spLocks/>
          </p:cNvSpPr>
          <p:nvPr/>
        </p:nvSpPr>
        <p:spPr>
          <a:xfrm>
            <a:off x="525981" y="4339523"/>
            <a:ext cx="4495631" cy="167302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16000" indent="-230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468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684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68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Denham Vickers, General Manager Operations 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Base Titanium Limited, Kenya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C92EE77-2EBD-B1EC-A8B4-37DE13A9CCDA}"/>
              </a:ext>
            </a:extLst>
          </p:cNvPr>
          <p:cNvSpPr txBox="1">
            <a:spLocks/>
          </p:cNvSpPr>
          <p:nvPr/>
        </p:nvSpPr>
        <p:spPr>
          <a:xfrm>
            <a:off x="8168989" y="6558192"/>
            <a:ext cx="4495631" cy="27260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16000" indent="-230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468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684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68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Image - Rehabilitated Silt Trap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7E3885F2-2465-D7F1-6ACD-50FBD9329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7" y="212581"/>
            <a:ext cx="1439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2919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e in a forest&#10;&#10;Description automatically generated">
            <a:extLst>
              <a:ext uri="{FF2B5EF4-FFF2-40B4-BE49-F238E27FC236}">
                <a16:creationId xmlns:a16="http://schemas.microsoft.com/office/drawing/2014/main" id="{7BAC97CE-405C-40A5-8507-F3BE5B12D3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43"/>
          <a:stretch/>
        </p:blipFill>
        <p:spPr>
          <a:xfrm>
            <a:off x="729842" y="1242391"/>
            <a:ext cx="9578713" cy="49977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B560B6-0240-4921-B997-E6776955B20D}"/>
              </a:ext>
            </a:extLst>
          </p:cNvPr>
          <p:cNvSpPr txBox="1"/>
          <p:nvPr/>
        </p:nvSpPr>
        <p:spPr>
          <a:xfrm>
            <a:off x="290912" y="6410616"/>
            <a:ext cx="539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  <a:endParaRPr kumimoji="0" lang="en-K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3E46500A-3595-4724-B58B-3EBD39F7D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7308" y="1242390"/>
            <a:ext cx="3351878" cy="5081141"/>
          </a:xfrm>
          <a:prstGeom prst="rect">
            <a:avLst/>
          </a:prstGeom>
          <a:solidFill>
            <a:schemeClr val="accent6">
              <a:alpha val="74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285750" marR="0" lvl="0" indent="-285750" algn="l" defTabSz="9143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307 indigenous species </a:t>
            </a:r>
          </a:p>
          <a:p>
            <a:pPr marL="285750" marR="0" lvl="0" indent="-285750" algn="l" defTabSz="9143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solidFill>
                <a:srgbClr val="FFFFFF"/>
              </a:solidFill>
              <a:latin typeface="Roboto"/>
              <a:ea typeface="Roboto"/>
              <a:cs typeface="Roboto"/>
            </a:endParaRPr>
          </a:p>
          <a:p>
            <a:pPr marL="285750" marR="0" lvl="0" indent="-285750" algn="l" defTabSz="9143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Over 50,000 seedlings </a:t>
            </a:r>
            <a:r>
              <a:rPr lang="en-GB" dirty="0">
                <a:solidFill>
                  <a:srgbClr val="FFFFFF"/>
                </a:solidFill>
                <a:latin typeface="Roboto"/>
                <a:ea typeface="Roboto"/>
                <a:cs typeface="Roboto"/>
              </a:rPr>
              <a:t>in stock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285750" marR="0" lvl="0" indent="-285750" algn="l" defTabSz="9143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solidFill>
                <a:srgbClr val="FFFFFF"/>
              </a:solidFill>
              <a:latin typeface="Roboto"/>
              <a:ea typeface="Roboto"/>
              <a:cs typeface="Roboto"/>
            </a:endParaRPr>
          </a:p>
          <a:p>
            <a:pPr marL="285750" marR="0" lvl="0" indent="-285750" algn="l" defTabSz="9143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rgbClr val="FFFFFF"/>
                </a:solidFill>
                <a:latin typeface="Roboto"/>
                <a:ea typeface="Roboto"/>
                <a:cs typeface="Roboto"/>
              </a:rPr>
              <a:t>80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0,000 indigenous trees planted including the following Critically Endangered species</a:t>
            </a:r>
            <a:r>
              <a:rPr lang="en-GB" dirty="0">
                <a:solidFill>
                  <a:srgbClr val="FFFFFF"/>
                </a:solidFill>
                <a:latin typeface="Roboto"/>
                <a:ea typeface="Roboto"/>
                <a:cs typeface="Roboto"/>
              </a:rPr>
              <a:t>:-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742950" lvl="1" indent="-285750" defTabSz="914322">
              <a:buFont typeface="Arial" panose="020B0604020202020204" pitchFamily="34" charset="0"/>
              <a:buChar char="•"/>
              <a:defRPr/>
            </a:pPr>
            <a:r>
              <a:rPr kumimoji="0" lang="en-GB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Uvaria</a:t>
            </a:r>
            <a:r>
              <a:rPr kumimoji="0" lang="en-GB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</a:t>
            </a:r>
            <a:r>
              <a:rPr kumimoji="0" lang="en-GB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puguensis</a:t>
            </a:r>
            <a:endParaRPr kumimoji="0" lang="en-GB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742950" lvl="1" indent="-285750" defTabSz="914322">
              <a:buFont typeface="Arial" panose="020B0604020202020204" pitchFamily="34" charset="0"/>
              <a:buChar char="•"/>
              <a:defRPr/>
            </a:pPr>
            <a:r>
              <a:rPr kumimoji="0" lang="en-GB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Gigasiphon macrosiphon</a:t>
            </a:r>
          </a:p>
          <a:p>
            <a:pPr marL="742950" lvl="1" indent="-285750" defTabSz="914322">
              <a:buFont typeface="Arial" panose="020B0604020202020204" pitchFamily="34" charset="0"/>
              <a:buChar char="•"/>
              <a:defRPr/>
            </a:pPr>
            <a:r>
              <a:rPr kumimoji="0" lang="en-GB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Euphorbia Tanaensis</a:t>
            </a:r>
          </a:p>
          <a:p>
            <a:pPr marL="742950" lvl="1" indent="-285750" defTabSz="914322">
              <a:buFont typeface="Arial" panose="020B0604020202020204" pitchFamily="34" charset="0"/>
              <a:buChar char="•"/>
              <a:defRPr/>
            </a:pPr>
            <a:r>
              <a:rPr kumimoji="0" lang="en-GB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Cola </a:t>
            </a:r>
            <a:r>
              <a:rPr kumimoji="0" lang="en-GB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porphyrantha</a:t>
            </a:r>
            <a:endParaRPr kumimoji="0" lang="en-GB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742950" lvl="1" indent="-285750" defTabSz="914322">
              <a:buFont typeface="Arial" panose="020B0604020202020204" pitchFamily="34" charset="0"/>
              <a:buChar char="•"/>
              <a:defRPr/>
            </a:pPr>
            <a:r>
              <a:rPr kumimoji="0" lang="en-GB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Pavetta</a:t>
            </a:r>
            <a:r>
              <a:rPr kumimoji="0" lang="en-GB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</a:t>
            </a:r>
            <a:r>
              <a:rPr kumimoji="0" lang="en-GB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tarennoides</a:t>
            </a:r>
            <a:endParaRPr kumimoji="0" lang="en-GB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742950" lvl="1" indent="-285750" defTabSz="914322">
              <a:buFont typeface="Arial" panose="020B0604020202020204" pitchFamily="34" charset="0"/>
              <a:buChar char="•"/>
              <a:defRPr/>
            </a:pPr>
            <a:r>
              <a:rPr kumimoji="0" lang="en-GB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Vangueriopsis</a:t>
            </a:r>
            <a:r>
              <a:rPr kumimoji="0" lang="en-GB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</a:t>
            </a:r>
            <a:r>
              <a:rPr kumimoji="0" lang="en-GB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shimbaensis</a:t>
            </a:r>
            <a:endParaRPr kumimoji="0" lang="en-GB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285750" indent="-285750" defTabSz="914322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FFFFFF"/>
                </a:solidFill>
                <a:latin typeface="Roboto"/>
                <a:ea typeface="Roboto"/>
                <a:cs typeface="Roboto"/>
              </a:rPr>
              <a:t>260,000 Eucalypts planted</a:t>
            </a:r>
            <a:endParaRPr kumimoji="0" lang="en-GB" b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3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F0B2DD-E897-45E8-93E4-4CAA6AF8C14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843" y="4119960"/>
            <a:ext cx="3351878" cy="212020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0BAD56-E32B-445C-A3B9-9BE99113E84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431" y="4119960"/>
            <a:ext cx="3482350" cy="212020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A8B23E7-1B9A-7886-1A8B-BEC308826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049" y="316143"/>
            <a:ext cx="11120995" cy="519193"/>
          </a:xfrm>
        </p:spPr>
        <p:txBody>
          <a:bodyPr/>
          <a:lstStyle/>
          <a:p>
            <a:r>
              <a:rPr lang="en-GB" dirty="0"/>
              <a:t>Restoration – Indigenous Nursery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0ED12B-8114-03CB-274C-AFC25ADC5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Page </a:t>
            </a:r>
            <a:fld id="{A1D7EAB4-A86C-4956-A303-5C40ACCD551D}" type="slidenum">
              <a:rPr lang="en-AU" smtClean="0"/>
              <a:pPr/>
              <a:t>10</a:t>
            </a:fld>
            <a:endParaRPr lang="en-A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606A18-5FDB-D75B-D35B-3814E95E173D}"/>
              </a:ext>
            </a:extLst>
          </p:cNvPr>
          <p:cNvSpPr txBox="1"/>
          <p:nvPr/>
        </p:nvSpPr>
        <p:spPr>
          <a:xfrm>
            <a:off x="436530" y="791124"/>
            <a:ext cx="113663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rgbClr val="00B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nursery provides tree seedlings for rehabilitation and restoration. Seed stocks are obtained from surrounding forests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B0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85EBC790-2238-D042-7CD4-4C8DE52DBF4E}"/>
              </a:ext>
            </a:extLst>
          </p:cNvPr>
          <p:cNvSpPr txBox="1">
            <a:spLocks/>
          </p:cNvSpPr>
          <p:nvPr/>
        </p:nvSpPr>
        <p:spPr>
          <a:xfrm>
            <a:off x="8452218" y="6323532"/>
            <a:ext cx="3228722" cy="2128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b="1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CESMECC Webinar Feb 2026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F6DE1A-BA5D-C7B5-9854-6E5C97451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03" y="6383946"/>
            <a:ext cx="1439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489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C544AA-4079-E7FC-C2C6-F66D209BA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Created Wetlands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D4F437-4CCE-B5BE-B317-C87528193C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0077" y="3486515"/>
            <a:ext cx="8451767" cy="2791417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322FEF-5FA4-BFA8-7900-914059DA1CF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6521" y="1278068"/>
            <a:ext cx="5108083" cy="2134895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D193826-9788-3EE4-5D70-D83C9B4CC2A2}"/>
              </a:ext>
            </a:extLst>
          </p:cNvPr>
          <p:cNvSpPr txBox="1">
            <a:spLocks/>
          </p:cNvSpPr>
          <p:nvPr/>
        </p:nvSpPr>
        <p:spPr>
          <a:xfrm>
            <a:off x="525981" y="788402"/>
            <a:ext cx="11120995" cy="43965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B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21 wetlands have been created from mine voids and silt traps. These are fully functional with diverse flora and fauna species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6C3FD7-CE63-BD08-5DD5-0BC7E1E0AF7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AU"/>
              <a:t>Page </a:t>
            </a:r>
            <a:fld id="{A1D7EAB4-A86C-4956-A303-5C40ACCD551D}" type="slidenum">
              <a:rPr lang="en-AU" smtClean="0"/>
              <a:pPr/>
              <a:t>11</a:t>
            </a:fld>
            <a:endParaRPr lang="en-AU"/>
          </a:p>
        </p:txBody>
      </p:sp>
      <p:pic>
        <p:nvPicPr>
          <p:cNvPr id="8" name="Picture 7" descr="A dock in a swamp&#10;&#10;Description automatically generated">
            <a:extLst>
              <a:ext uri="{FF2B5EF4-FFF2-40B4-BE49-F238E27FC236}">
                <a16:creationId xmlns:a16="http://schemas.microsoft.com/office/drawing/2014/main" id="{58F613D0-E8E6-9A38-160F-EA1BEA91C8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74" t="17907" r="5542"/>
          <a:stretch/>
        </p:blipFill>
        <p:spPr>
          <a:xfrm>
            <a:off x="7066721" y="1273966"/>
            <a:ext cx="3258757" cy="2138997"/>
          </a:xfrm>
          <a:prstGeom prst="rect">
            <a:avLst/>
          </a:prstGeom>
        </p:spPr>
      </p:pic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82F328F1-C922-5272-CACF-A90E84D2D5F1}"/>
              </a:ext>
            </a:extLst>
          </p:cNvPr>
          <p:cNvSpPr txBox="1">
            <a:spLocks/>
          </p:cNvSpPr>
          <p:nvPr/>
        </p:nvSpPr>
        <p:spPr>
          <a:xfrm>
            <a:off x="8604618" y="6475932"/>
            <a:ext cx="3228722" cy="2128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b="1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CESMECC Webinar Feb 2026</a:t>
            </a:r>
            <a:endParaRPr lang="en-US" dirty="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0D1FFD6B-B073-8CE5-AD94-DDD2D3B0B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03" y="6383946"/>
            <a:ext cx="1439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2737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B54DDE6-DC5B-3372-F031-1B7ADC4134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929" y="1447577"/>
            <a:ext cx="5203060" cy="269491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C59A25-E569-BC05-9C7F-9BD4C0A97D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9810564" y="1938738"/>
            <a:ext cx="1840257" cy="17413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DE7A9549-4565-1F75-7637-1C3A7424E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81" y="317715"/>
            <a:ext cx="11120995" cy="519193"/>
          </a:xfrm>
        </p:spPr>
        <p:txBody>
          <a:bodyPr/>
          <a:lstStyle/>
          <a:p>
            <a:r>
              <a:rPr lang="en-GB" dirty="0"/>
              <a:t>Created Wetlands</a:t>
            </a:r>
            <a:endParaRPr lang="en-US" dirty="0"/>
          </a:p>
        </p:txBody>
      </p:sp>
      <p:pic>
        <p:nvPicPr>
          <p:cNvPr id="14" name="Content Placeholder 7" descr="A person holding a frog&#10;&#10;Description automatically generated with low confidence">
            <a:extLst>
              <a:ext uri="{FF2B5EF4-FFF2-40B4-BE49-F238E27FC236}">
                <a16:creationId xmlns:a16="http://schemas.microsoft.com/office/drawing/2014/main" id="{20641FBB-F2C3-7B92-622D-A9368D03D0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0926" y="4472509"/>
            <a:ext cx="1895913" cy="20193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5FCF36-C939-5347-0028-5557CBEF79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8785" y="4472509"/>
            <a:ext cx="5821208" cy="20078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DA6951-4760-AFB4-3682-4B645DDBB0E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1115" y="1897114"/>
            <a:ext cx="1657143" cy="1795845"/>
          </a:xfrm>
          <a:prstGeom prst="rect">
            <a:avLst/>
          </a:prstGeom>
        </p:spPr>
      </p:pic>
      <p:pic>
        <p:nvPicPr>
          <p:cNvPr id="17" name="Picture 16" descr="Malachite Kingfisher">
            <a:extLst>
              <a:ext uri="{FF2B5EF4-FFF2-40B4-BE49-F238E27FC236}">
                <a16:creationId xmlns:a16="http://schemas.microsoft.com/office/drawing/2014/main" id="{32F6C951-A623-E0C5-E1A7-117F4E91F15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19985" y="1951619"/>
            <a:ext cx="1650172" cy="1741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Content Placeholder 4" descr="A close up of a flower&#10;&#10;Description automatically generated">
            <a:extLst>
              <a:ext uri="{FF2B5EF4-FFF2-40B4-BE49-F238E27FC236}">
                <a16:creationId xmlns:a16="http://schemas.microsoft.com/office/drawing/2014/main" id="{08BFA607-657A-87DA-217B-80A2937460C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5336" y="4476146"/>
            <a:ext cx="2353093" cy="198740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A276A02-D62D-E905-21BB-A6EF1E5DA0B8}"/>
              </a:ext>
            </a:extLst>
          </p:cNvPr>
          <p:cNvSpPr txBox="1"/>
          <p:nvPr/>
        </p:nvSpPr>
        <p:spPr>
          <a:xfrm>
            <a:off x="8082306" y="3421781"/>
            <a:ext cx="23628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highlight>
                  <a:srgbClr val="FFFF00"/>
                </a:highlight>
              </a:rPr>
              <a:t>Malachite Kingfisher</a:t>
            </a:r>
            <a:endParaRPr lang="en-US" sz="1200" dirty="0">
              <a:highlight>
                <a:srgbClr val="FFFF00"/>
              </a:highligh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2D52E0-B931-2D76-30A8-8CE76415B549}"/>
              </a:ext>
            </a:extLst>
          </p:cNvPr>
          <p:cNvSpPr txBox="1"/>
          <p:nvPr/>
        </p:nvSpPr>
        <p:spPr>
          <a:xfrm>
            <a:off x="6425163" y="3430171"/>
            <a:ext cx="23628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highlight>
                  <a:srgbClr val="FFFF00"/>
                </a:highlight>
              </a:rPr>
              <a:t>African Jacana</a:t>
            </a:r>
            <a:endParaRPr lang="en-US" sz="1200" dirty="0">
              <a:highlight>
                <a:srgbClr val="FFFF00"/>
              </a:highligh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070076-5B97-38D8-9A20-D9475D1395D5}"/>
              </a:ext>
            </a:extLst>
          </p:cNvPr>
          <p:cNvSpPr txBox="1"/>
          <p:nvPr/>
        </p:nvSpPr>
        <p:spPr>
          <a:xfrm>
            <a:off x="10054612" y="3409178"/>
            <a:ext cx="14383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highlight>
                  <a:srgbClr val="FFFF00"/>
                </a:highlight>
              </a:rPr>
              <a:t>Fischer's Turaco</a:t>
            </a:r>
            <a:endParaRPr lang="en-US" sz="1200" dirty="0">
              <a:highlight>
                <a:srgbClr val="FFFF00"/>
              </a:highlight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498364-DCCA-3521-BF26-3E2E663E0DAB}"/>
              </a:ext>
            </a:extLst>
          </p:cNvPr>
          <p:cNvSpPr txBox="1"/>
          <p:nvPr/>
        </p:nvSpPr>
        <p:spPr>
          <a:xfrm>
            <a:off x="4126329" y="6219977"/>
            <a:ext cx="23628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highlight>
                  <a:srgbClr val="FFFF00"/>
                </a:highlight>
              </a:rPr>
              <a:t>Shimba Hills Reed Frog</a:t>
            </a:r>
            <a:endParaRPr lang="en-US" sz="1200" dirty="0">
              <a:highlight>
                <a:srgbClr val="FFFF00"/>
              </a:highligh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A12526-10EB-AA4C-8BDA-13E54C7B247C}"/>
              </a:ext>
            </a:extLst>
          </p:cNvPr>
          <p:cNvSpPr txBox="1"/>
          <p:nvPr/>
        </p:nvSpPr>
        <p:spPr>
          <a:xfrm>
            <a:off x="6846505" y="6174910"/>
            <a:ext cx="3855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highlight>
                  <a:srgbClr val="FFFF00"/>
                </a:highlight>
              </a:rPr>
              <a:t>Monitoring of aquatic micro invertebrates in wetlands</a:t>
            </a:r>
            <a:endParaRPr lang="en-US" sz="1200" dirty="0">
              <a:highlight>
                <a:srgbClr val="FFFF00"/>
              </a:highlight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08FAC479-A8B9-B596-0763-4D975AF54D0F}"/>
              </a:ext>
            </a:extLst>
          </p:cNvPr>
          <p:cNvSpPr txBox="1">
            <a:spLocks/>
          </p:cNvSpPr>
          <p:nvPr/>
        </p:nvSpPr>
        <p:spPr>
          <a:xfrm>
            <a:off x="457198" y="848036"/>
            <a:ext cx="11347967" cy="43965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rgbClr val="00B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198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0B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bird species have been recorded including 23 of conservation concern</a:t>
            </a:r>
          </a:p>
        </p:txBody>
      </p:sp>
      <p:pic>
        <p:nvPicPr>
          <p:cNvPr id="30" name="Picture 29" descr="Long-crested Eagle">
            <a:extLst>
              <a:ext uri="{FF2B5EF4-FFF2-40B4-BE49-F238E27FC236}">
                <a16:creationId xmlns:a16="http://schemas.microsoft.com/office/drawing/2014/main" id="{4C207D58-9117-2D64-B39B-B884CC07BAE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48200" y="2127579"/>
            <a:ext cx="1657016" cy="1741339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FD71FD8-F3B5-ED3A-EB35-2D93D0761B9A}"/>
              </a:ext>
            </a:extLst>
          </p:cNvPr>
          <p:cNvSpPr txBox="1"/>
          <p:nvPr/>
        </p:nvSpPr>
        <p:spPr>
          <a:xfrm>
            <a:off x="4357863" y="3604800"/>
            <a:ext cx="23628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highlight>
                  <a:srgbClr val="FFFF00"/>
                </a:highlight>
              </a:rPr>
              <a:t>Long crested Eagle</a:t>
            </a:r>
            <a:endParaRPr lang="en-US" sz="1200" dirty="0">
              <a:highlight>
                <a:srgbClr val="FFFF00"/>
              </a:highlight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9C7487-43B1-5742-1219-D355EE28EFA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245211" y="6560152"/>
            <a:ext cx="1764475" cy="193558"/>
          </a:xfrm>
        </p:spPr>
        <p:txBody>
          <a:bodyPr/>
          <a:lstStyle/>
          <a:p>
            <a:r>
              <a:rPr lang="en-AU" dirty="0"/>
              <a:t>Page </a:t>
            </a:r>
            <a:fld id="{A1D7EAB4-A86C-4956-A303-5C40ACCD551D}" type="slidenum">
              <a:rPr lang="en-AU" smtClean="0"/>
              <a:pPr/>
              <a:t>12</a:t>
            </a:fld>
            <a:endParaRPr lang="en-AU" dirty="0"/>
          </a:p>
        </p:txBody>
      </p:sp>
      <p:pic>
        <p:nvPicPr>
          <p:cNvPr id="5" name="Picture 4" descr="A group of people standing on a pipe&#10;&#10;Description automatically generated">
            <a:extLst>
              <a:ext uri="{FF2B5EF4-FFF2-40B4-BE49-F238E27FC236}">
                <a16:creationId xmlns:a16="http://schemas.microsoft.com/office/drawing/2014/main" id="{CB544066-AD8F-35B0-87FB-9D03159FFE0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7247" t="28457" r="33163" b="20671"/>
          <a:stretch/>
        </p:blipFill>
        <p:spPr>
          <a:xfrm>
            <a:off x="738805" y="4215925"/>
            <a:ext cx="3007638" cy="231404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932B432-92BA-486D-A5B5-E765ECF07070}"/>
              </a:ext>
            </a:extLst>
          </p:cNvPr>
          <p:cNvSpPr txBox="1"/>
          <p:nvPr/>
        </p:nvSpPr>
        <p:spPr>
          <a:xfrm>
            <a:off x="1581258" y="6252449"/>
            <a:ext cx="17811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highlight>
                  <a:srgbClr val="FFFF00"/>
                </a:highlight>
              </a:rPr>
              <a:t>Fish from Wetland</a:t>
            </a:r>
            <a:endParaRPr lang="en-US" sz="1200" dirty="0">
              <a:highlight>
                <a:srgbClr val="FFFF00"/>
              </a:highlight>
            </a:endParaRP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C99EAE85-A471-E25B-2399-36A28E225D64}"/>
              </a:ext>
            </a:extLst>
          </p:cNvPr>
          <p:cNvSpPr txBox="1">
            <a:spLocks/>
          </p:cNvSpPr>
          <p:nvPr/>
        </p:nvSpPr>
        <p:spPr>
          <a:xfrm>
            <a:off x="8604618" y="6475932"/>
            <a:ext cx="3228722" cy="2128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b="1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CESMECC Webinar Feb 2026</a:t>
            </a:r>
            <a:endParaRPr lang="en-US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AB2A0AFD-E95B-211E-4EE2-56BBB5739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03" y="6383946"/>
            <a:ext cx="1439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0433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E4C4CC3-397B-04BB-1002-345244DB1BE1}"/>
              </a:ext>
            </a:extLst>
          </p:cNvPr>
          <p:cNvSpPr/>
          <p:nvPr/>
        </p:nvSpPr>
        <p:spPr>
          <a:xfrm>
            <a:off x="2887168" y="4369061"/>
            <a:ext cx="3391048" cy="789043"/>
          </a:xfrm>
          <a:custGeom>
            <a:avLst/>
            <a:gdLst>
              <a:gd name="connsiteX0" fmla="*/ 0 w 4395020"/>
              <a:gd name="connsiteY0" fmla="*/ 658761 h 668594"/>
              <a:gd name="connsiteX1" fmla="*/ 58994 w 4395020"/>
              <a:gd name="connsiteY1" fmla="*/ 589936 h 668594"/>
              <a:gd name="connsiteX2" fmla="*/ 108155 w 4395020"/>
              <a:gd name="connsiteY2" fmla="*/ 540774 h 668594"/>
              <a:gd name="connsiteX3" fmla="*/ 117988 w 4395020"/>
              <a:gd name="connsiteY3" fmla="*/ 511278 h 668594"/>
              <a:gd name="connsiteX4" fmla="*/ 196646 w 4395020"/>
              <a:gd name="connsiteY4" fmla="*/ 422787 h 668594"/>
              <a:gd name="connsiteX5" fmla="*/ 226142 w 4395020"/>
              <a:gd name="connsiteY5" fmla="*/ 393290 h 668594"/>
              <a:gd name="connsiteX6" fmla="*/ 255639 w 4395020"/>
              <a:gd name="connsiteY6" fmla="*/ 373626 h 668594"/>
              <a:gd name="connsiteX7" fmla="*/ 285136 w 4395020"/>
              <a:gd name="connsiteY7" fmla="*/ 344129 h 668594"/>
              <a:gd name="connsiteX8" fmla="*/ 373626 w 4395020"/>
              <a:gd name="connsiteY8" fmla="*/ 304800 h 668594"/>
              <a:gd name="connsiteX9" fmla="*/ 403123 w 4395020"/>
              <a:gd name="connsiteY9" fmla="*/ 294968 h 668594"/>
              <a:gd name="connsiteX10" fmla="*/ 766917 w 4395020"/>
              <a:gd name="connsiteY10" fmla="*/ 314632 h 668594"/>
              <a:gd name="connsiteX11" fmla="*/ 825910 w 4395020"/>
              <a:gd name="connsiteY11" fmla="*/ 334297 h 668594"/>
              <a:gd name="connsiteX12" fmla="*/ 894736 w 4395020"/>
              <a:gd name="connsiteY12" fmla="*/ 353961 h 668594"/>
              <a:gd name="connsiteX13" fmla="*/ 1022555 w 4395020"/>
              <a:gd name="connsiteY13" fmla="*/ 373626 h 668594"/>
              <a:gd name="connsiteX14" fmla="*/ 1061884 w 4395020"/>
              <a:gd name="connsiteY14" fmla="*/ 383458 h 668594"/>
              <a:gd name="connsiteX15" fmla="*/ 1111046 w 4395020"/>
              <a:gd name="connsiteY15" fmla="*/ 393290 h 668594"/>
              <a:gd name="connsiteX16" fmla="*/ 1356852 w 4395020"/>
              <a:gd name="connsiteY16" fmla="*/ 383458 h 668594"/>
              <a:gd name="connsiteX17" fmla="*/ 1386349 w 4395020"/>
              <a:gd name="connsiteY17" fmla="*/ 373626 h 668594"/>
              <a:gd name="connsiteX18" fmla="*/ 1425678 w 4395020"/>
              <a:gd name="connsiteY18" fmla="*/ 363794 h 668594"/>
              <a:gd name="connsiteX19" fmla="*/ 1455175 w 4395020"/>
              <a:gd name="connsiteY19" fmla="*/ 353961 h 668594"/>
              <a:gd name="connsiteX20" fmla="*/ 1524000 w 4395020"/>
              <a:gd name="connsiteY20" fmla="*/ 334297 h 668594"/>
              <a:gd name="connsiteX21" fmla="*/ 1582994 w 4395020"/>
              <a:gd name="connsiteY21" fmla="*/ 304800 h 668594"/>
              <a:gd name="connsiteX22" fmla="*/ 1651820 w 4395020"/>
              <a:gd name="connsiteY22" fmla="*/ 275303 h 668594"/>
              <a:gd name="connsiteX23" fmla="*/ 1740310 w 4395020"/>
              <a:gd name="connsiteY23" fmla="*/ 235974 h 668594"/>
              <a:gd name="connsiteX24" fmla="*/ 1769807 w 4395020"/>
              <a:gd name="connsiteY24" fmla="*/ 226142 h 668594"/>
              <a:gd name="connsiteX25" fmla="*/ 1887794 w 4395020"/>
              <a:gd name="connsiteY25" fmla="*/ 196645 h 668594"/>
              <a:gd name="connsiteX26" fmla="*/ 1917291 w 4395020"/>
              <a:gd name="connsiteY26" fmla="*/ 176981 h 668594"/>
              <a:gd name="connsiteX27" fmla="*/ 1986117 w 4395020"/>
              <a:gd name="connsiteY27" fmla="*/ 117987 h 668594"/>
              <a:gd name="connsiteX28" fmla="*/ 2015613 w 4395020"/>
              <a:gd name="connsiteY28" fmla="*/ 108155 h 668594"/>
              <a:gd name="connsiteX29" fmla="*/ 2074607 w 4395020"/>
              <a:gd name="connsiteY29" fmla="*/ 68826 h 668594"/>
              <a:gd name="connsiteX30" fmla="*/ 2113936 w 4395020"/>
              <a:gd name="connsiteY30" fmla="*/ 58994 h 668594"/>
              <a:gd name="connsiteX31" fmla="*/ 2143433 w 4395020"/>
              <a:gd name="connsiteY31" fmla="*/ 49161 h 668594"/>
              <a:gd name="connsiteX32" fmla="*/ 2222091 w 4395020"/>
              <a:gd name="connsiteY32" fmla="*/ 29497 h 668594"/>
              <a:gd name="connsiteX33" fmla="*/ 2261420 w 4395020"/>
              <a:gd name="connsiteY33" fmla="*/ 19665 h 668594"/>
              <a:gd name="connsiteX34" fmla="*/ 2369575 w 4395020"/>
              <a:gd name="connsiteY34" fmla="*/ 0 h 668594"/>
              <a:gd name="connsiteX35" fmla="*/ 2536723 w 4395020"/>
              <a:gd name="connsiteY35" fmla="*/ 9832 h 668594"/>
              <a:gd name="connsiteX36" fmla="*/ 2576052 w 4395020"/>
              <a:gd name="connsiteY36" fmla="*/ 19665 h 668594"/>
              <a:gd name="connsiteX37" fmla="*/ 2635046 w 4395020"/>
              <a:gd name="connsiteY37" fmla="*/ 29497 h 668594"/>
              <a:gd name="connsiteX38" fmla="*/ 2703871 w 4395020"/>
              <a:gd name="connsiteY38" fmla="*/ 49161 h 668594"/>
              <a:gd name="connsiteX39" fmla="*/ 2782530 w 4395020"/>
              <a:gd name="connsiteY39" fmla="*/ 68826 h 668594"/>
              <a:gd name="connsiteX40" fmla="*/ 2821859 w 4395020"/>
              <a:gd name="connsiteY40" fmla="*/ 78658 h 668594"/>
              <a:gd name="connsiteX41" fmla="*/ 2851355 w 4395020"/>
              <a:gd name="connsiteY41" fmla="*/ 88490 h 668594"/>
              <a:gd name="connsiteX42" fmla="*/ 2880852 w 4395020"/>
              <a:gd name="connsiteY42" fmla="*/ 108155 h 668594"/>
              <a:gd name="connsiteX43" fmla="*/ 2979175 w 4395020"/>
              <a:gd name="connsiteY43" fmla="*/ 137652 h 668594"/>
              <a:gd name="connsiteX44" fmla="*/ 3038168 w 4395020"/>
              <a:gd name="connsiteY44" fmla="*/ 167149 h 668594"/>
              <a:gd name="connsiteX45" fmla="*/ 3067665 w 4395020"/>
              <a:gd name="connsiteY45" fmla="*/ 186813 h 668594"/>
              <a:gd name="connsiteX46" fmla="*/ 3126659 w 4395020"/>
              <a:gd name="connsiteY46" fmla="*/ 196645 h 668594"/>
              <a:gd name="connsiteX47" fmla="*/ 3175820 w 4395020"/>
              <a:gd name="connsiteY47" fmla="*/ 206478 h 668594"/>
              <a:gd name="connsiteX48" fmla="*/ 3205317 w 4395020"/>
              <a:gd name="connsiteY48" fmla="*/ 216310 h 668594"/>
              <a:gd name="connsiteX49" fmla="*/ 3372465 w 4395020"/>
              <a:gd name="connsiteY49" fmla="*/ 226142 h 668594"/>
              <a:gd name="connsiteX50" fmla="*/ 3441291 w 4395020"/>
              <a:gd name="connsiteY50" fmla="*/ 235974 h 668594"/>
              <a:gd name="connsiteX51" fmla="*/ 3490452 w 4395020"/>
              <a:gd name="connsiteY51" fmla="*/ 245807 h 668594"/>
              <a:gd name="connsiteX52" fmla="*/ 3657600 w 4395020"/>
              <a:gd name="connsiteY52" fmla="*/ 255639 h 668594"/>
              <a:gd name="connsiteX53" fmla="*/ 3696930 w 4395020"/>
              <a:gd name="connsiteY53" fmla="*/ 265471 h 668594"/>
              <a:gd name="connsiteX54" fmla="*/ 3795252 w 4395020"/>
              <a:gd name="connsiteY54" fmla="*/ 304800 h 668594"/>
              <a:gd name="connsiteX55" fmla="*/ 3883742 w 4395020"/>
              <a:gd name="connsiteY55" fmla="*/ 363794 h 668594"/>
              <a:gd name="connsiteX56" fmla="*/ 3913239 w 4395020"/>
              <a:gd name="connsiteY56" fmla="*/ 383458 h 668594"/>
              <a:gd name="connsiteX57" fmla="*/ 3982065 w 4395020"/>
              <a:gd name="connsiteY57" fmla="*/ 403123 h 668594"/>
              <a:gd name="connsiteX58" fmla="*/ 4011562 w 4395020"/>
              <a:gd name="connsiteY58" fmla="*/ 422787 h 668594"/>
              <a:gd name="connsiteX59" fmla="*/ 4041059 w 4395020"/>
              <a:gd name="connsiteY59" fmla="*/ 432619 h 668594"/>
              <a:gd name="connsiteX60" fmla="*/ 4100052 w 4395020"/>
              <a:gd name="connsiteY60" fmla="*/ 471949 h 668594"/>
              <a:gd name="connsiteX61" fmla="*/ 4129549 w 4395020"/>
              <a:gd name="connsiteY61" fmla="*/ 491613 h 668594"/>
              <a:gd name="connsiteX62" fmla="*/ 4159046 w 4395020"/>
              <a:gd name="connsiteY62" fmla="*/ 501445 h 668594"/>
              <a:gd name="connsiteX63" fmla="*/ 4188542 w 4395020"/>
              <a:gd name="connsiteY63" fmla="*/ 521110 h 668594"/>
              <a:gd name="connsiteX64" fmla="*/ 4218039 w 4395020"/>
              <a:gd name="connsiteY64" fmla="*/ 530942 h 668594"/>
              <a:gd name="connsiteX65" fmla="*/ 4277033 w 4395020"/>
              <a:gd name="connsiteY65" fmla="*/ 570271 h 668594"/>
              <a:gd name="connsiteX66" fmla="*/ 4306530 w 4395020"/>
              <a:gd name="connsiteY66" fmla="*/ 589936 h 668594"/>
              <a:gd name="connsiteX67" fmla="*/ 4336026 w 4395020"/>
              <a:gd name="connsiteY67" fmla="*/ 609600 h 668594"/>
              <a:gd name="connsiteX68" fmla="*/ 4355691 w 4395020"/>
              <a:gd name="connsiteY68" fmla="*/ 639097 h 668594"/>
              <a:gd name="connsiteX69" fmla="*/ 4385188 w 4395020"/>
              <a:gd name="connsiteY69" fmla="*/ 658761 h 668594"/>
              <a:gd name="connsiteX70" fmla="*/ 4395020 w 4395020"/>
              <a:gd name="connsiteY70" fmla="*/ 668594 h 66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4395020" h="668594">
                <a:moveTo>
                  <a:pt x="0" y="658761"/>
                </a:moveTo>
                <a:cubicBezTo>
                  <a:pt x="72286" y="538285"/>
                  <a:pt x="-9103" y="658032"/>
                  <a:pt x="58994" y="589936"/>
                </a:cubicBezTo>
                <a:cubicBezTo>
                  <a:pt x="124550" y="524382"/>
                  <a:pt x="29492" y="593219"/>
                  <a:pt x="108155" y="540774"/>
                </a:cubicBezTo>
                <a:cubicBezTo>
                  <a:pt x="111433" y="530942"/>
                  <a:pt x="113353" y="520548"/>
                  <a:pt x="117988" y="511278"/>
                </a:cubicBezTo>
                <a:cubicBezTo>
                  <a:pt x="135535" y="476184"/>
                  <a:pt x="170581" y="448852"/>
                  <a:pt x="196646" y="422787"/>
                </a:cubicBezTo>
                <a:cubicBezTo>
                  <a:pt x="206478" y="412955"/>
                  <a:pt x="214572" y="401003"/>
                  <a:pt x="226142" y="393290"/>
                </a:cubicBezTo>
                <a:cubicBezTo>
                  <a:pt x="235974" y="386735"/>
                  <a:pt x="246561" y="381191"/>
                  <a:pt x="255639" y="373626"/>
                </a:cubicBezTo>
                <a:cubicBezTo>
                  <a:pt x="266321" y="364724"/>
                  <a:pt x="274454" y="353031"/>
                  <a:pt x="285136" y="344129"/>
                </a:cubicBezTo>
                <a:cubicBezTo>
                  <a:pt x="316297" y="318162"/>
                  <a:pt x="330758" y="319090"/>
                  <a:pt x="373626" y="304800"/>
                </a:cubicBezTo>
                <a:lnTo>
                  <a:pt x="403123" y="294968"/>
                </a:lnTo>
                <a:cubicBezTo>
                  <a:pt x="407150" y="295112"/>
                  <a:pt x="684425" y="298133"/>
                  <a:pt x="766917" y="314632"/>
                </a:cubicBezTo>
                <a:cubicBezTo>
                  <a:pt x="787243" y="318697"/>
                  <a:pt x="806246" y="327742"/>
                  <a:pt x="825910" y="334297"/>
                </a:cubicBezTo>
                <a:cubicBezTo>
                  <a:pt x="851181" y="342721"/>
                  <a:pt x="867577" y="349023"/>
                  <a:pt x="894736" y="353961"/>
                </a:cubicBezTo>
                <a:cubicBezTo>
                  <a:pt x="998607" y="372847"/>
                  <a:pt x="927532" y="354622"/>
                  <a:pt x="1022555" y="373626"/>
                </a:cubicBezTo>
                <a:cubicBezTo>
                  <a:pt x="1035806" y="376276"/>
                  <a:pt x="1048693" y="380527"/>
                  <a:pt x="1061884" y="383458"/>
                </a:cubicBezTo>
                <a:cubicBezTo>
                  <a:pt x="1078198" y="387083"/>
                  <a:pt x="1094659" y="390013"/>
                  <a:pt x="1111046" y="393290"/>
                </a:cubicBezTo>
                <a:cubicBezTo>
                  <a:pt x="1192981" y="390013"/>
                  <a:pt x="1275060" y="389300"/>
                  <a:pt x="1356852" y="383458"/>
                </a:cubicBezTo>
                <a:cubicBezTo>
                  <a:pt x="1367190" y="382720"/>
                  <a:pt x="1376384" y="376473"/>
                  <a:pt x="1386349" y="373626"/>
                </a:cubicBezTo>
                <a:cubicBezTo>
                  <a:pt x="1399342" y="369914"/>
                  <a:pt x="1412685" y="367506"/>
                  <a:pt x="1425678" y="363794"/>
                </a:cubicBezTo>
                <a:cubicBezTo>
                  <a:pt x="1435643" y="360947"/>
                  <a:pt x="1445210" y="356808"/>
                  <a:pt x="1455175" y="353961"/>
                </a:cubicBezTo>
                <a:cubicBezTo>
                  <a:pt x="1541614" y="329264"/>
                  <a:pt x="1453265" y="357875"/>
                  <a:pt x="1524000" y="334297"/>
                </a:cubicBezTo>
                <a:cubicBezTo>
                  <a:pt x="1608525" y="277946"/>
                  <a:pt x="1501587" y="345502"/>
                  <a:pt x="1582994" y="304800"/>
                </a:cubicBezTo>
                <a:cubicBezTo>
                  <a:pt x="1650898" y="270849"/>
                  <a:pt x="1569964" y="295769"/>
                  <a:pt x="1651820" y="275303"/>
                </a:cubicBezTo>
                <a:cubicBezTo>
                  <a:pt x="1698563" y="244142"/>
                  <a:pt x="1670108" y="259375"/>
                  <a:pt x="1740310" y="235974"/>
                </a:cubicBezTo>
                <a:cubicBezTo>
                  <a:pt x="1750142" y="232697"/>
                  <a:pt x="1759584" y="227846"/>
                  <a:pt x="1769807" y="226142"/>
                </a:cubicBezTo>
                <a:cubicBezTo>
                  <a:pt x="1799298" y="221227"/>
                  <a:pt x="1861823" y="213959"/>
                  <a:pt x="1887794" y="196645"/>
                </a:cubicBezTo>
                <a:cubicBezTo>
                  <a:pt x="1897626" y="190090"/>
                  <a:pt x="1908213" y="184546"/>
                  <a:pt x="1917291" y="176981"/>
                </a:cubicBezTo>
                <a:cubicBezTo>
                  <a:pt x="1955332" y="145280"/>
                  <a:pt x="1939250" y="144768"/>
                  <a:pt x="1986117" y="117987"/>
                </a:cubicBezTo>
                <a:cubicBezTo>
                  <a:pt x="1995115" y="112845"/>
                  <a:pt x="2005781" y="111432"/>
                  <a:pt x="2015613" y="108155"/>
                </a:cubicBezTo>
                <a:cubicBezTo>
                  <a:pt x="2035278" y="95045"/>
                  <a:pt x="2051679" y="74558"/>
                  <a:pt x="2074607" y="68826"/>
                </a:cubicBezTo>
                <a:cubicBezTo>
                  <a:pt x="2087717" y="65549"/>
                  <a:pt x="2100943" y="62706"/>
                  <a:pt x="2113936" y="58994"/>
                </a:cubicBezTo>
                <a:cubicBezTo>
                  <a:pt x="2123901" y="56147"/>
                  <a:pt x="2133434" y="51888"/>
                  <a:pt x="2143433" y="49161"/>
                </a:cubicBezTo>
                <a:cubicBezTo>
                  <a:pt x="2169507" y="42050"/>
                  <a:pt x="2195872" y="36052"/>
                  <a:pt x="2222091" y="29497"/>
                </a:cubicBezTo>
                <a:cubicBezTo>
                  <a:pt x="2235201" y="26220"/>
                  <a:pt x="2248043" y="21576"/>
                  <a:pt x="2261420" y="19665"/>
                </a:cubicBezTo>
                <a:cubicBezTo>
                  <a:pt x="2343623" y="7921"/>
                  <a:pt x="2307763" y="15453"/>
                  <a:pt x="2369575" y="0"/>
                </a:cubicBezTo>
                <a:cubicBezTo>
                  <a:pt x="2425291" y="3277"/>
                  <a:pt x="2481162" y="4540"/>
                  <a:pt x="2536723" y="9832"/>
                </a:cubicBezTo>
                <a:cubicBezTo>
                  <a:pt x="2550175" y="11113"/>
                  <a:pt x="2562801" y="17015"/>
                  <a:pt x="2576052" y="19665"/>
                </a:cubicBezTo>
                <a:cubicBezTo>
                  <a:pt x="2595601" y="23575"/>
                  <a:pt x="2615497" y="25587"/>
                  <a:pt x="2635046" y="29497"/>
                </a:cubicBezTo>
                <a:cubicBezTo>
                  <a:pt x="2696454" y="41778"/>
                  <a:pt x="2652333" y="35105"/>
                  <a:pt x="2703871" y="49161"/>
                </a:cubicBezTo>
                <a:cubicBezTo>
                  <a:pt x="2729945" y="56272"/>
                  <a:pt x="2756310" y="62271"/>
                  <a:pt x="2782530" y="68826"/>
                </a:cubicBezTo>
                <a:cubicBezTo>
                  <a:pt x="2795640" y="72103"/>
                  <a:pt x="2809039" y="74385"/>
                  <a:pt x="2821859" y="78658"/>
                </a:cubicBezTo>
                <a:lnTo>
                  <a:pt x="2851355" y="88490"/>
                </a:lnTo>
                <a:cubicBezTo>
                  <a:pt x="2861187" y="95045"/>
                  <a:pt x="2869990" y="103500"/>
                  <a:pt x="2880852" y="108155"/>
                </a:cubicBezTo>
                <a:cubicBezTo>
                  <a:pt x="2919330" y="124646"/>
                  <a:pt x="2939514" y="111211"/>
                  <a:pt x="2979175" y="137652"/>
                </a:cubicBezTo>
                <a:cubicBezTo>
                  <a:pt x="3063700" y="194002"/>
                  <a:pt x="2956759" y="126445"/>
                  <a:pt x="3038168" y="167149"/>
                </a:cubicBezTo>
                <a:cubicBezTo>
                  <a:pt x="3048737" y="172434"/>
                  <a:pt x="3056454" y="183076"/>
                  <a:pt x="3067665" y="186813"/>
                </a:cubicBezTo>
                <a:cubicBezTo>
                  <a:pt x="3086578" y="193117"/>
                  <a:pt x="3107045" y="193079"/>
                  <a:pt x="3126659" y="196645"/>
                </a:cubicBezTo>
                <a:cubicBezTo>
                  <a:pt x="3143101" y="199635"/>
                  <a:pt x="3159607" y="202425"/>
                  <a:pt x="3175820" y="206478"/>
                </a:cubicBezTo>
                <a:cubicBezTo>
                  <a:pt x="3185875" y="208992"/>
                  <a:pt x="3195004" y="215279"/>
                  <a:pt x="3205317" y="216310"/>
                </a:cubicBezTo>
                <a:cubicBezTo>
                  <a:pt x="3260852" y="221863"/>
                  <a:pt x="3316749" y="222865"/>
                  <a:pt x="3372465" y="226142"/>
                </a:cubicBezTo>
                <a:cubicBezTo>
                  <a:pt x="3395407" y="229419"/>
                  <a:pt x="3418431" y="232164"/>
                  <a:pt x="3441291" y="235974"/>
                </a:cubicBezTo>
                <a:cubicBezTo>
                  <a:pt x="3457775" y="238721"/>
                  <a:pt x="3473809" y="244294"/>
                  <a:pt x="3490452" y="245807"/>
                </a:cubicBezTo>
                <a:cubicBezTo>
                  <a:pt x="3546035" y="250860"/>
                  <a:pt x="3601884" y="252362"/>
                  <a:pt x="3657600" y="255639"/>
                </a:cubicBezTo>
                <a:cubicBezTo>
                  <a:pt x="3670710" y="258916"/>
                  <a:pt x="3683986" y="261588"/>
                  <a:pt x="3696930" y="265471"/>
                </a:cubicBezTo>
                <a:cubicBezTo>
                  <a:pt x="3734444" y="276725"/>
                  <a:pt x="3762404" y="285091"/>
                  <a:pt x="3795252" y="304800"/>
                </a:cubicBezTo>
                <a:cubicBezTo>
                  <a:pt x="3795305" y="304832"/>
                  <a:pt x="3868968" y="353944"/>
                  <a:pt x="3883742" y="363794"/>
                </a:cubicBezTo>
                <a:cubicBezTo>
                  <a:pt x="3893574" y="370349"/>
                  <a:pt x="3902028" y="379721"/>
                  <a:pt x="3913239" y="383458"/>
                </a:cubicBezTo>
                <a:cubicBezTo>
                  <a:pt x="3955556" y="397563"/>
                  <a:pt x="3932681" y="390776"/>
                  <a:pt x="3982065" y="403123"/>
                </a:cubicBezTo>
                <a:cubicBezTo>
                  <a:pt x="3991897" y="409678"/>
                  <a:pt x="4000993" y="417502"/>
                  <a:pt x="4011562" y="422787"/>
                </a:cubicBezTo>
                <a:cubicBezTo>
                  <a:pt x="4020832" y="427422"/>
                  <a:pt x="4031999" y="427586"/>
                  <a:pt x="4041059" y="432619"/>
                </a:cubicBezTo>
                <a:cubicBezTo>
                  <a:pt x="4061719" y="444097"/>
                  <a:pt x="4080388" y="458839"/>
                  <a:pt x="4100052" y="471949"/>
                </a:cubicBezTo>
                <a:cubicBezTo>
                  <a:pt x="4109884" y="478504"/>
                  <a:pt x="4118338" y="487876"/>
                  <a:pt x="4129549" y="491613"/>
                </a:cubicBezTo>
                <a:lnTo>
                  <a:pt x="4159046" y="501445"/>
                </a:lnTo>
                <a:cubicBezTo>
                  <a:pt x="4168878" y="508000"/>
                  <a:pt x="4177973" y="515825"/>
                  <a:pt x="4188542" y="521110"/>
                </a:cubicBezTo>
                <a:cubicBezTo>
                  <a:pt x="4197812" y="525745"/>
                  <a:pt x="4208979" y="525909"/>
                  <a:pt x="4218039" y="530942"/>
                </a:cubicBezTo>
                <a:cubicBezTo>
                  <a:pt x="4238699" y="542420"/>
                  <a:pt x="4257368" y="557161"/>
                  <a:pt x="4277033" y="570271"/>
                </a:cubicBezTo>
                <a:lnTo>
                  <a:pt x="4306530" y="589936"/>
                </a:lnTo>
                <a:lnTo>
                  <a:pt x="4336026" y="609600"/>
                </a:lnTo>
                <a:cubicBezTo>
                  <a:pt x="4342581" y="619432"/>
                  <a:pt x="4347335" y="630741"/>
                  <a:pt x="4355691" y="639097"/>
                </a:cubicBezTo>
                <a:cubicBezTo>
                  <a:pt x="4364047" y="647453"/>
                  <a:pt x="4375735" y="651671"/>
                  <a:pt x="4385188" y="658761"/>
                </a:cubicBezTo>
                <a:cubicBezTo>
                  <a:pt x="4388896" y="661542"/>
                  <a:pt x="4391743" y="665316"/>
                  <a:pt x="4395020" y="668594"/>
                </a:cubicBezTo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K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DFCF4C8-89EA-7481-FBF3-507A4FF28A84}"/>
              </a:ext>
            </a:extLst>
          </p:cNvPr>
          <p:cNvSpPr txBox="1"/>
          <p:nvPr/>
        </p:nvSpPr>
        <p:spPr>
          <a:xfrm>
            <a:off x="1304932" y="2067111"/>
            <a:ext cx="15719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Pre-mining</a:t>
            </a:r>
            <a:endParaRPr kumimoji="0" lang="en-K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99A42F0-934F-35F9-9D1A-38473E37924B}"/>
              </a:ext>
            </a:extLst>
          </p:cNvPr>
          <p:cNvSpPr txBox="1"/>
          <p:nvPr/>
        </p:nvSpPr>
        <p:spPr>
          <a:xfrm>
            <a:off x="1460353" y="3238393"/>
            <a:ext cx="1792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Mining</a:t>
            </a:r>
            <a:endParaRPr kumimoji="0" lang="en-K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24786D4-F34E-BF4F-C41D-E7F5D4684BD7}"/>
              </a:ext>
            </a:extLst>
          </p:cNvPr>
          <p:cNvSpPr txBox="1"/>
          <p:nvPr/>
        </p:nvSpPr>
        <p:spPr>
          <a:xfrm>
            <a:off x="997786" y="4387728"/>
            <a:ext cx="1792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Rehabilitation</a:t>
            </a:r>
            <a:endParaRPr kumimoji="0" lang="en-K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5C59137-A0F6-1CB1-3513-E6288687662A}"/>
              </a:ext>
            </a:extLst>
          </p:cNvPr>
          <p:cNvSpPr txBox="1"/>
          <p:nvPr/>
        </p:nvSpPr>
        <p:spPr>
          <a:xfrm>
            <a:off x="1245303" y="5467718"/>
            <a:ext cx="1792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Post Mining</a:t>
            </a:r>
            <a:endParaRPr kumimoji="0" lang="en-K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F9DFD514-B17C-6EB8-594B-E837457A47A8}"/>
              </a:ext>
            </a:extLst>
          </p:cNvPr>
          <p:cNvCxnSpPr>
            <a:cxnSpLocks/>
          </p:cNvCxnSpPr>
          <p:nvPr/>
        </p:nvCxnSpPr>
        <p:spPr>
          <a:xfrm>
            <a:off x="4917002" y="3040851"/>
            <a:ext cx="0" cy="436697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B2D5F63-564B-219F-71B5-BA8DA6674E69}"/>
              </a:ext>
            </a:extLst>
          </p:cNvPr>
          <p:cNvGrpSpPr/>
          <p:nvPr/>
        </p:nvGrpSpPr>
        <p:grpSpPr>
          <a:xfrm>
            <a:off x="2731124" y="2879147"/>
            <a:ext cx="3601706" cy="801992"/>
            <a:chOff x="866560" y="3054112"/>
            <a:chExt cx="5022874" cy="1370127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733F7AF0-7A7A-0FBD-75A5-539B8F1FE48E}"/>
                </a:ext>
              </a:extLst>
            </p:cNvPr>
            <p:cNvGrpSpPr/>
            <p:nvPr/>
          </p:nvGrpSpPr>
          <p:grpSpPr>
            <a:xfrm>
              <a:off x="866560" y="3054112"/>
              <a:ext cx="4587894" cy="1370127"/>
              <a:chOff x="866560" y="3054112"/>
              <a:chExt cx="4587894" cy="1370127"/>
            </a:xfrm>
          </p:grpSpPr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FFD02AF9-D40E-E024-A03A-960BDA6AF1E3}"/>
                  </a:ext>
                </a:extLst>
              </p:cNvPr>
              <p:cNvGrpSpPr/>
              <p:nvPr/>
            </p:nvGrpSpPr>
            <p:grpSpPr>
              <a:xfrm>
                <a:off x="866560" y="3054112"/>
                <a:ext cx="4587894" cy="1370127"/>
                <a:chOff x="1026580" y="2484700"/>
                <a:chExt cx="4587894" cy="1370127"/>
              </a:xfrm>
            </p:grpSpPr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76E06F2F-7EA2-8C22-8C3C-2C12DD666A76}"/>
                    </a:ext>
                  </a:extLst>
                </p:cNvPr>
                <p:cNvSpPr/>
                <p:nvPr/>
              </p:nvSpPr>
              <p:spPr>
                <a:xfrm>
                  <a:off x="1026580" y="2484700"/>
                  <a:ext cx="4587894" cy="1370127"/>
                </a:xfrm>
                <a:custGeom>
                  <a:avLst/>
                  <a:gdLst>
                    <a:gd name="connsiteX0" fmla="*/ 0 w 4395020"/>
                    <a:gd name="connsiteY0" fmla="*/ 658761 h 668594"/>
                    <a:gd name="connsiteX1" fmla="*/ 58994 w 4395020"/>
                    <a:gd name="connsiteY1" fmla="*/ 589936 h 668594"/>
                    <a:gd name="connsiteX2" fmla="*/ 108155 w 4395020"/>
                    <a:gd name="connsiteY2" fmla="*/ 540774 h 668594"/>
                    <a:gd name="connsiteX3" fmla="*/ 117988 w 4395020"/>
                    <a:gd name="connsiteY3" fmla="*/ 511278 h 668594"/>
                    <a:gd name="connsiteX4" fmla="*/ 196646 w 4395020"/>
                    <a:gd name="connsiteY4" fmla="*/ 422787 h 668594"/>
                    <a:gd name="connsiteX5" fmla="*/ 226142 w 4395020"/>
                    <a:gd name="connsiteY5" fmla="*/ 393290 h 668594"/>
                    <a:gd name="connsiteX6" fmla="*/ 255639 w 4395020"/>
                    <a:gd name="connsiteY6" fmla="*/ 373626 h 668594"/>
                    <a:gd name="connsiteX7" fmla="*/ 285136 w 4395020"/>
                    <a:gd name="connsiteY7" fmla="*/ 344129 h 668594"/>
                    <a:gd name="connsiteX8" fmla="*/ 373626 w 4395020"/>
                    <a:gd name="connsiteY8" fmla="*/ 304800 h 668594"/>
                    <a:gd name="connsiteX9" fmla="*/ 403123 w 4395020"/>
                    <a:gd name="connsiteY9" fmla="*/ 294968 h 668594"/>
                    <a:gd name="connsiteX10" fmla="*/ 766917 w 4395020"/>
                    <a:gd name="connsiteY10" fmla="*/ 314632 h 668594"/>
                    <a:gd name="connsiteX11" fmla="*/ 825910 w 4395020"/>
                    <a:gd name="connsiteY11" fmla="*/ 334297 h 668594"/>
                    <a:gd name="connsiteX12" fmla="*/ 894736 w 4395020"/>
                    <a:gd name="connsiteY12" fmla="*/ 353961 h 668594"/>
                    <a:gd name="connsiteX13" fmla="*/ 1022555 w 4395020"/>
                    <a:gd name="connsiteY13" fmla="*/ 373626 h 668594"/>
                    <a:gd name="connsiteX14" fmla="*/ 1061884 w 4395020"/>
                    <a:gd name="connsiteY14" fmla="*/ 383458 h 668594"/>
                    <a:gd name="connsiteX15" fmla="*/ 1111046 w 4395020"/>
                    <a:gd name="connsiteY15" fmla="*/ 393290 h 668594"/>
                    <a:gd name="connsiteX16" fmla="*/ 1356852 w 4395020"/>
                    <a:gd name="connsiteY16" fmla="*/ 383458 h 668594"/>
                    <a:gd name="connsiteX17" fmla="*/ 1386349 w 4395020"/>
                    <a:gd name="connsiteY17" fmla="*/ 373626 h 668594"/>
                    <a:gd name="connsiteX18" fmla="*/ 1425678 w 4395020"/>
                    <a:gd name="connsiteY18" fmla="*/ 363794 h 668594"/>
                    <a:gd name="connsiteX19" fmla="*/ 1455175 w 4395020"/>
                    <a:gd name="connsiteY19" fmla="*/ 353961 h 668594"/>
                    <a:gd name="connsiteX20" fmla="*/ 1524000 w 4395020"/>
                    <a:gd name="connsiteY20" fmla="*/ 334297 h 668594"/>
                    <a:gd name="connsiteX21" fmla="*/ 1582994 w 4395020"/>
                    <a:gd name="connsiteY21" fmla="*/ 304800 h 668594"/>
                    <a:gd name="connsiteX22" fmla="*/ 1651820 w 4395020"/>
                    <a:gd name="connsiteY22" fmla="*/ 275303 h 668594"/>
                    <a:gd name="connsiteX23" fmla="*/ 1740310 w 4395020"/>
                    <a:gd name="connsiteY23" fmla="*/ 235974 h 668594"/>
                    <a:gd name="connsiteX24" fmla="*/ 1769807 w 4395020"/>
                    <a:gd name="connsiteY24" fmla="*/ 226142 h 668594"/>
                    <a:gd name="connsiteX25" fmla="*/ 1887794 w 4395020"/>
                    <a:gd name="connsiteY25" fmla="*/ 196645 h 668594"/>
                    <a:gd name="connsiteX26" fmla="*/ 1917291 w 4395020"/>
                    <a:gd name="connsiteY26" fmla="*/ 176981 h 668594"/>
                    <a:gd name="connsiteX27" fmla="*/ 1986117 w 4395020"/>
                    <a:gd name="connsiteY27" fmla="*/ 117987 h 668594"/>
                    <a:gd name="connsiteX28" fmla="*/ 2015613 w 4395020"/>
                    <a:gd name="connsiteY28" fmla="*/ 108155 h 668594"/>
                    <a:gd name="connsiteX29" fmla="*/ 2074607 w 4395020"/>
                    <a:gd name="connsiteY29" fmla="*/ 68826 h 668594"/>
                    <a:gd name="connsiteX30" fmla="*/ 2113936 w 4395020"/>
                    <a:gd name="connsiteY30" fmla="*/ 58994 h 668594"/>
                    <a:gd name="connsiteX31" fmla="*/ 2143433 w 4395020"/>
                    <a:gd name="connsiteY31" fmla="*/ 49161 h 668594"/>
                    <a:gd name="connsiteX32" fmla="*/ 2222091 w 4395020"/>
                    <a:gd name="connsiteY32" fmla="*/ 29497 h 668594"/>
                    <a:gd name="connsiteX33" fmla="*/ 2261420 w 4395020"/>
                    <a:gd name="connsiteY33" fmla="*/ 19665 h 668594"/>
                    <a:gd name="connsiteX34" fmla="*/ 2369575 w 4395020"/>
                    <a:gd name="connsiteY34" fmla="*/ 0 h 668594"/>
                    <a:gd name="connsiteX35" fmla="*/ 2536723 w 4395020"/>
                    <a:gd name="connsiteY35" fmla="*/ 9832 h 668594"/>
                    <a:gd name="connsiteX36" fmla="*/ 2576052 w 4395020"/>
                    <a:gd name="connsiteY36" fmla="*/ 19665 h 668594"/>
                    <a:gd name="connsiteX37" fmla="*/ 2635046 w 4395020"/>
                    <a:gd name="connsiteY37" fmla="*/ 29497 h 668594"/>
                    <a:gd name="connsiteX38" fmla="*/ 2703871 w 4395020"/>
                    <a:gd name="connsiteY38" fmla="*/ 49161 h 668594"/>
                    <a:gd name="connsiteX39" fmla="*/ 2782530 w 4395020"/>
                    <a:gd name="connsiteY39" fmla="*/ 68826 h 668594"/>
                    <a:gd name="connsiteX40" fmla="*/ 2821859 w 4395020"/>
                    <a:gd name="connsiteY40" fmla="*/ 78658 h 668594"/>
                    <a:gd name="connsiteX41" fmla="*/ 2851355 w 4395020"/>
                    <a:gd name="connsiteY41" fmla="*/ 88490 h 668594"/>
                    <a:gd name="connsiteX42" fmla="*/ 2880852 w 4395020"/>
                    <a:gd name="connsiteY42" fmla="*/ 108155 h 668594"/>
                    <a:gd name="connsiteX43" fmla="*/ 2979175 w 4395020"/>
                    <a:gd name="connsiteY43" fmla="*/ 137652 h 668594"/>
                    <a:gd name="connsiteX44" fmla="*/ 3038168 w 4395020"/>
                    <a:gd name="connsiteY44" fmla="*/ 167149 h 668594"/>
                    <a:gd name="connsiteX45" fmla="*/ 3067665 w 4395020"/>
                    <a:gd name="connsiteY45" fmla="*/ 186813 h 668594"/>
                    <a:gd name="connsiteX46" fmla="*/ 3126659 w 4395020"/>
                    <a:gd name="connsiteY46" fmla="*/ 196645 h 668594"/>
                    <a:gd name="connsiteX47" fmla="*/ 3175820 w 4395020"/>
                    <a:gd name="connsiteY47" fmla="*/ 206478 h 668594"/>
                    <a:gd name="connsiteX48" fmla="*/ 3205317 w 4395020"/>
                    <a:gd name="connsiteY48" fmla="*/ 216310 h 668594"/>
                    <a:gd name="connsiteX49" fmla="*/ 3372465 w 4395020"/>
                    <a:gd name="connsiteY49" fmla="*/ 226142 h 668594"/>
                    <a:gd name="connsiteX50" fmla="*/ 3441291 w 4395020"/>
                    <a:gd name="connsiteY50" fmla="*/ 235974 h 668594"/>
                    <a:gd name="connsiteX51" fmla="*/ 3490452 w 4395020"/>
                    <a:gd name="connsiteY51" fmla="*/ 245807 h 668594"/>
                    <a:gd name="connsiteX52" fmla="*/ 3657600 w 4395020"/>
                    <a:gd name="connsiteY52" fmla="*/ 255639 h 668594"/>
                    <a:gd name="connsiteX53" fmla="*/ 3696930 w 4395020"/>
                    <a:gd name="connsiteY53" fmla="*/ 265471 h 668594"/>
                    <a:gd name="connsiteX54" fmla="*/ 3795252 w 4395020"/>
                    <a:gd name="connsiteY54" fmla="*/ 304800 h 668594"/>
                    <a:gd name="connsiteX55" fmla="*/ 3883742 w 4395020"/>
                    <a:gd name="connsiteY55" fmla="*/ 363794 h 668594"/>
                    <a:gd name="connsiteX56" fmla="*/ 3913239 w 4395020"/>
                    <a:gd name="connsiteY56" fmla="*/ 383458 h 668594"/>
                    <a:gd name="connsiteX57" fmla="*/ 3982065 w 4395020"/>
                    <a:gd name="connsiteY57" fmla="*/ 403123 h 668594"/>
                    <a:gd name="connsiteX58" fmla="*/ 4011562 w 4395020"/>
                    <a:gd name="connsiteY58" fmla="*/ 422787 h 668594"/>
                    <a:gd name="connsiteX59" fmla="*/ 4041059 w 4395020"/>
                    <a:gd name="connsiteY59" fmla="*/ 432619 h 668594"/>
                    <a:gd name="connsiteX60" fmla="*/ 4100052 w 4395020"/>
                    <a:gd name="connsiteY60" fmla="*/ 471949 h 668594"/>
                    <a:gd name="connsiteX61" fmla="*/ 4129549 w 4395020"/>
                    <a:gd name="connsiteY61" fmla="*/ 491613 h 668594"/>
                    <a:gd name="connsiteX62" fmla="*/ 4159046 w 4395020"/>
                    <a:gd name="connsiteY62" fmla="*/ 501445 h 668594"/>
                    <a:gd name="connsiteX63" fmla="*/ 4188542 w 4395020"/>
                    <a:gd name="connsiteY63" fmla="*/ 521110 h 668594"/>
                    <a:gd name="connsiteX64" fmla="*/ 4218039 w 4395020"/>
                    <a:gd name="connsiteY64" fmla="*/ 530942 h 668594"/>
                    <a:gd name="connsiteX65" fmla="*/ 4277033 w 4395020"/>
                    <a:gd name="connsiteY65" fmla="*/ 570271 h 668594"/>
                    <a:gd name="connsiteX66" fmla="*/ 4306530 w 4395020"/>
                    <a:gd name="connsiteY66" fmla="*/ 589936 h 668594"/>
                    <a:gd name="connsiteX67" fmla="*/ 4336026 w 4395020"/>
                    <a:gd name="connsiteY67" fmla="*/ 609600 h 668594"/>
                    <a:gd name="connsiteX68" fmla="*/ 4355691 w 4395020"/>
                    <a:gd name="connsiteY68" fmla="*/ 639097 h 668594"/>
                    <a:gd name="connsiteX69" fmla="*/ 4385188 w 4395020"/>
                    <a:gd name="connsiteY69" fmla="*/ 658761 h 668594"/>
                    <a:gd name="connsiteX70" fmla="*/ 4395020 w 4395020"/>
                    <a:gd name="connsiteY70" fmla="*/ 668594 h 668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4395020" h="668594">
                      <a:moveTo>
                        <a:pt x="0" y="658761"/>
                      </a:moveTo>
                      <a:cubicBezTo>
                        <a:pt x="72286" y="538285"/>
                        <a:pt x="-9103" y="658032"/>
                        <a:pt x="58994" y="589936"/>
                      </a:cubicBezTo>
                      <a:cubicBezTo>
                        <a:pt x="124550" y="524382"/>
                        <a:pt x="29492" y="593219"/>
                        <a:pt x="108155" y="540774"/>
                      </a:cubicBezTo>
                      <a:cubicBezTo>
                        <a:pt x="111433" y="530942"/>
                        <a:pt x="113353" y="520548"/>
                        <a:pt x="117988" y="511278"/>
                      </a:cubicBezTo>
                      <a:cubicBezTo>
                        <a:pt x="135535" y="476184"/>
                        <a:pt x="170581" y="448852"/>
                        <a:pt x="196646" y="422787"/>
                      </a:cubicBezTo>
                      <a:cubicBezTo>
                        <a:pt x="206478" y="412955"/>
                        <a:pt x="214572" y="401003"/>
                        <a:pt x="226142" y="393290"/>
                      </a:cubicBezTo>
                      <a:cubicBezTo>
                        <a:pt x="235974" y="386735"/>
                        <a:pt x="246561" y="381191"/>
                        <a:pt x="255639" y="373626"/>
                      </a:cubicBezTo>
                      <a:cubicBezTo>
                        <a:pt x="266321" y="364724"/>
                        <a:pt x="274454" y="353031"/>
                        <a:pt x="285136" y="344129"/>
                      </a:cubicBezTo>
                      <a:cubicBezTo>
                        <a:pt x="316297" y="318162"/>
                        <a:pt x="330758" y="319090"/>
                        <a:pt x="373626" y="304800"/>
                      </a:cubicBezTo>
                      <a:lnTo>
                        <a:pt x="403123" y="294968"/>
                      </a:lnTo>
                      <a:cubicBezTo>
                        <a:pt x="407150" y="295112"/>
                        <a:pt x="684425" y="298133"/>
                        <a:pt x="766917" y="314632"/>
                      </a:cubicBezTo>
                      <a:cubicBezTo>
                        <a:pt x="787243" y="318697"/>
                        <a:pt x="806246" y="327742"/>
                        <a:pt x="825910" y="334297"/>
                      </a:cubicBezTo>
                      <a:cubicBezTo>
                        <a:pt x="851181" y="342721"/>
                        <a:pt x="867577" y="349023"/>
                        <a:pt x="894736" y="353961"/>
                      </a:cubicBezTo>
                      <a:cubicBezTo>
                        <a:pt x="998607" y="372847"/>
                        <a:pt x="927532" y="354622"/>
                        <a:pt x="1022555" y="373626"/>
                      </a:cubicBezTo>
                      <a:cubicBezTo>
                        <a:pt x="1035806" y="376276"/>
                        <a:pt x="1048693" y="380527"/>
                        <a:pt x="1061884" y="383458"/>
                      </a:cubicBezTo>
                      <a:cubicBezTo>
                        <a:pt x="1078198" y="387083"/>
                        <a:pt x="1094659" y="390013"/>
                        <a:pt x="1111046" y="393290"/>
                      </a:cubicBezTo>
                      <a:cubicBezTo>
                        <a:pt x="1192981" y="390013"/>
                        <a:pt x="1275060" y="389300"/>
                        <a:pt x="1356852" y="383458"/>
                      </a:cubicBezTo>
                      <a:cubicBezTo>
                        <a:pt x="1367190" y="382720"/>
                        <a:pt x="1376384" y="376473"/>
                        <a:pt x="1386349" y="373626"/>
                      </a:cubicBezTo>
                      <a:cubicBezTo>
                        <a:pt x="1399342" y="369914"/>
                        <a:pt x="1412685" y="367506"/>
                        <a:pt x="1425678" y="363794"/>
                      </a:cubicBezTo>
                      <a:cubicBezTo>
                        <a:pt x="1435643" y="360947"/>
                        <a:pt x="1445210" y="356808"/>
                        <a:pt x="1455175" y="353961"/>
                      </a:cubicBezTo>
                      <a:cubicBezTo>
                        <a:pt x="1541614" y="329264"/>
                        <a:pt x="1453265" y="357875"/>
                        <a:pt x="1524000" y="334297"/>
                      </a:cubicBezTo>
                      <a:cubicBezTo>
                        <a:pt x="1608525" y="277946"/>
                        <a:pt x="1501587" y="345502"/>
                        <a:pt x="1582994" y="304800"/>
                      </a:cubicBezTo>
                      <a:cubicBezTo>
                        <a:pt x="1650898" y="270849"/>
                        <a:pt x="1569964" y="295769"/>
                        <a:pt x="1651820" y="275303"/>
                      </a:cubicBezTo>
                      <a:cubicBezTo>
                        <a:pt x="1698563" y="244142"/>
                        <a:pt x="1670108" y="259375"/>
                        <a:pt x="1740310" y="235974"/>
                      </a:cubicBezTo>
                      <a:cubicBezTo>
                        <a:pt x="1750142" y="232697"/>
                        <a:pt x="1759584" y="227846"/>
                        <a:pt x="1769807" y="226142"/>
                      </a:cubicBezTo>
                      <a:cubicBezTo>
                        <a:pt x="1799298" y="221227"/>
                        <a:pt x="1861823" y="213959"/>
                        <a:pt x="1887794" y="196645"/>
                      </a:cubicBezTo>
                      <a:cubicBezTo>
                        <a:pt x="1897626" y="190090"/>
                        <a:pt x="1908213" y="184546"/>
                        <a:pt x="1917291" y="176981"/>
                      </a:cubicBezTo>
                      <a:cubicBezTo>
                        <a:pt x="1955332" y="145280"/>
                        <a:pt x="1939250" y="144768"/>
                        <a:pt x="1986117" y="117987"/>
                      </a:cubicBezTo>
                      <a:cubicBezTo>
                        <a:pt x="1995115" y="112845"/>
                        <a:pt x="2005781" y="111432"/>
                        <a:pt x="2015613" y="108155"/>
                      </a:cubicBezTo>
                      <a:cubicBezTo>
                        <a:pt x="2035278" y="95045"/>
                        <a:pt x="2051679" y="74558"/>
                        <a:pt x="2074607" y="68826"/>
                      </a:cubicBezTo>
                      <a:cubicBezTo>
                        <a:pt x="2087717" y="65549"/>
                        <a:pt x="2100943" y="62706"/>
                        <a:pt x="2113936" y="58994"/>
                      </a:cubicBezTo>
                      <a:cubicBezTo>
                        <a:pt x="2123901" y="56147"/>
                        <a:pt x="2133434" y="51888"/>
                        <a:pt x="2143433" y="49161"/>
                      </a:cubicBezTo>
                      <a:cubicBezTo>
                        <a:pt x="2169507" y="42050"/>
                        <a:pt x="2195872" y="36052"/>
                        <a:pt x="2222091" y="29497"/>
                      </a:cubicBezTo>
                      <a:cubicBezTo>
                        <a:pt x="2235201" y="26220"/>
                        <a:pt x="2248043" y="21576"/>
                        <a:pt x="2261420" y="19665"/>
                      </a:cubicBezTo>
                      <a:cubicBezTo>
                        <a:pt x="2343623" y="7921"/>
                        <a:pt x="2307763" y="15453"/>
                        <a:pt x="2369575" y="0"/>
                      </a:cubicBezTo>
                      <a:cubicBezTo>
                        <a:pt x="2425291" y="3277"/>
                        <a:pt x="2481162" y="4540"/>
                        <a:pt x="2536723" y="9832"/>
                      </a:cubicBezTo>
                      <a:cubicBezTo>
                        <a:pt x="2550175" y="11113"/>
                        <a:pt x="2562801" y="17015"/>
                        <a:pt x="2576052" y="19665"/>
                      </a:cubicBezTo>
                      <a:cubicBezTo>
                        <a:pt x="2595601" y="23575"/>
                        <a:pt x="2615497" y="25587"/>
                        <a:pt x="2635046" y="29497"/>
                      </a:cubicBezTo>
                      <a:cubicBezTo>
                        <a:pt x="2696454" y="41778"/>
                        <a:pt x="2652333" y="35105"/>
                        <a:pt x="2703871" y="49161"/>
                      </a:cubicBezTo>
                      <a:cubicBezTo>
                        <a:pt x="2729945" y="56272"/>
                        <a:pt x="2756310" y="62271"/>
                        <a:pt x="2782530" y="68826"/>
                      </a:cubicBezTo>
                      <a:cubicBezTo>
                        <a:pt x="2795640" y="72103"/>
                        <a:pt x="2809039" y="74385"/>
                        <a:pt x="2821859" y="78658"/>
                      </a:cubicBezTo>
                      <a:lnTo>
                        <a:pt x="2851355" y="88490"/>
                      </a:lnTo>
                      <a:cubicBezTo>
                        <a:pt x="2861187" y="95045"/>
                        <a:pt x="2869990" y="103500"/>
                        <a:pt x="2880852" y="108155"/>
                      </a:cubicBezTo>
                      <a:cubicBezTo>
                        <a:pt x="2919330" y="124646"/>
                        <a:pt x="2939514" y="111211"/>
                        <a:pt x="2979175" y="137652"/>
                      </a:cubicBezTo>
                      <a:cubicBezTo>
                        <a:pt x="3063700" y="194002"/>
                        <a:pt x="2956759" y="126445"/>
                        <a:pt x="3038168" y="167149"/>
                      </a:cubicBezTo>
                      <a:cubicBezTo>
                        <a:pt x="3048737" y="172434"/>
                        <a:pt x="3056454" y="183076"/>
                        <a:pt x="3067665" y="186813"/>
                      </a:cubicBezTo>
                      <a:cubicBezTo>
                        <a:pt x="3086578" y="193117"/>
                        <a:pt x="3107045" y="193079"/>
                        <a:pt x="3126659" y="196645"/>
                      </a:cubicBezTo>
                      <a:cubicBezTo>
                        <a:pt x="3143101" y="199635"/>
                        <a:pt x="3159607" y="202425"/>
                        <a:pt x="3175820" y="206478"/>
                      </a:cubicBezTo>
                      <a:cubicBezTo>
                        <a:pt x="3185875" y="208992"/>
                        <a:pt x="3195004" y="215279"/>
                        <a:pt x="3205317" y="216310"/>
                      </a:cubicBezTo>
                      <a:cubicBezTo>
                        <a:pt x="3260852" y="221863"/>
                        <a:pt x="3316749" y="222865"/>
                        <a:pt x="3372465" y="226142"/>
                      </a:cubicBezTo>
                      <a:cubicBezTo>
                        <a:pt x="3395407" y="229419"/>
                        <a:pt x="3418431" y="232164"/>
                        <a:pt x="3441291" y="235974"/>
                      </a:cubicBezTo>
                      <a:cubicBezTo>
                        <a:pt x="3457775" y="238721"/>
                        <a:pt x="3473809" y="244294"/>
                        <a:pt x="3490452" y="245807"/>
                      </a:cubicBezTo>
                      <a:cubicBezTo>
                        <a:pt x="3546035" y="250860"/>
                        <a:pt x="3601884" y="252362"/>
                        <a:pt x="3657600" y="255639"/>
                      </a:cubicBezTo>
                      <a:cubicBezTo>
                        <a:pt x="3670710" y="258916"/>
                        <a:pt x="3683986" y="261588"/>
                        <a:pt x="3696930" y="265471"/>
                      </a:cubicBezTo>
                      <a:cubicBezTo>
                        <a:pt x="3734444" y="276725"/>
                        <a:pt x="3762404" y="285091"/>
                        <a:pt x="3795252" y="304800"/>
                      </a:cubicBezTo>
                      <a:cubicBezTo>
                        <a:pt x="3795305" y="304832"/>
                        <a:pt x="3868968" y="353944"/>
                        <a:pt x="3883742" y="363794"/>
                      </a:cubicBezTo>
                      <a:cubicBezTo>
                        <a:pt x="3893574" y="370349"/>
                        <a:pt x="3902028" y="379721"/>
                        <a:pt x="3913239" y="383458"/>
                      </a:cubicBezTo>
                      <a:cubicBezTo>
                        <a:pt x="3955556" y="397563"/>
                        <a:pt x="3932681" y="390776"/>
                        <a:pt x="3982065" y="403123"/>
                      </a:cubicBezTo>
                      <a:cubicBezTo>
                        <a:pt x="3991897" y="409678"/>
                        <a:pt x="4000993" y="417502"/>
                        <a:pt x="4011562" y="422787"/>
                      </a:cubicBezTo>
                      <a:cubicBezTo>
                        <a:pt x="4020832" y="427422"/>
                        <a:pt x="4031999" y="427586"/>
                        <a:pt x="4041059" y="432619"/>
                      </a:cubicBezTo>
                      <a:cubicBezTo>
                        <a:pt x="4061719" y="444097"/>
                        <a:pt x="4080388" y="458839"/>
                        <a:pt x="4100052" y="471949"/>
                      </a:cubicBezTo>
                      <a:cubicBezTo>
                        <a:pt x="4109884" y="478504"/>
                        <a:pt x="4118338" y="487876"/>
                        <a:pt x="4129549" y="491613"/>
                      </a:cubicBezTo>
                      <a:lnTo>
                        <a:pt x="4159046" y="501445"/>
                      </a:lnTo>
                      <a:cubicBezTo>
                        <a:pt x="4168878" y="508000"/>
                        <a:pt x="4177973" y="515825"/>
                        <a:pt x="4188542" y="521110"/>
                      </a:cubicBezTo>
                      <a:cubicBezTo>
                        <a:pt x="4197812" y="525745"/>
                        <a:pt x="4208979" y="525909"/>
                        <a:pt x="4218039" y="530942"/>
                      </a:cubicBezTo>
                      <a:cubicBezTo>
                        <a:pt x="4238699" y="542420"/>
                        <a:pt x="4257368" y="557161"/>
                        <a:pt x="4277033" y="570271"/>
                      </a:cubicBezTo>
                      <a:lnTo>
                        <a:pt x="4306530" y="589936"/>
                      </a:lnTo>
                      <a:lnTo>
                        <a:pt x="4336026" y="609600"/>
                      </a:lnTo>
                      <a:cubicBezTo>
                        <a:pt x="4342581" y="619432"/>
                        <a:pt x="4347335" y="630741"/>
                        <a:pt x="4355691" y="639097"/>
                      </a:cubicBezTo>
                      <a:cubicBezTo>
                        <a:pt x="4364047" y="647453"/>
                        <a:pt x="4375735" y="651671"/>
                        <a:pt x="4385188" y="658761"/>
                      </a:cubicBezTo>
                      <a:cubicBezTo>
                        <a:pt x="4388896" y="661542"/>
                        <a:pt x="4391743" y="665316"/>
                        <a:pt x="4395020" y="668594"/>
                      </a:cubicBezTo>
                    </a:path>
                  </a:pathLst>
                </a:custGeom>
                <a:blipFill>
                  <a:blip r:embed="rId2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K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Flowchart: Delay 121">
                  <a:extLst>
                    <a:ext uri="{FF2B5EF4-FFF2-40B4-BE49-F238E27FC236}">
                      <a16:creationId xmlns:a16="http://schemas.microsoft.com/office/drawing/2014/main" id="{112EDF5C-EE4A-8DE0-1A01-D74B0E8C6E69}"/>
                    </a:ext>
                  </a:extLst>
                </p:cNvPr>
                <p:cNvSpPr/>
                <p:nvPr/>
              </p:nvSpPr>
              <p:spPr>
                <a:xfrm rot="5400000">
                  <a:off x="3157381" y="1722565"/>
                  <a:ext cx="1302069" cy="2827690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K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D4236CE3-B38C-4910-D1B9-1340FC5BC7EB}"/>
                  </a:ext>
                </a:extLst>
              </p:cNvPr>
              <p:cNvSpPr txBox="1"/>
              <p:nvPr/>
            </p:nvSpPr>
            <p:spPr>
              <a:xfrm>
                <a:off x="2978603" y="3829161"/>
                <a:ext cx="1287087" cy="446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Mining void</a:t>
                </a:r>
                <a:endParaRPr kumimoji="0" lang="en-KE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84B859DA-6D65-D633-7690-2590BD5547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49" b="89694" l="9857" r="8998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214106" flipH="1">
                <a:off x="2567446" y="3947775"/>
                <a:ext cx="443216" cy="369333"/>
              </a:xfrm>
              <a:prstGeom prst="rect">
                <a:avLst/>
              </a:prstGeom>
            </p:spPr>
          </p:pic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341478D2-3BE3-58EB-E5FA-FD61224F9A4A}"/>
                  </a:ext>
                </a:extLst>
              </p:cNvPr>
              <p:cNvCxnSpPr/>
              <p:nvPr/>
            </p:nvCxnSpPr>
            <p:spPr>
              <a:xfrm>
                <a:off x="2366470" y="3928843"/>
                <a:ext cx="249846" cy="92429"/>
              </a:xfrm>
              <a:prstGeom prst="line">
                <a:avLst/>
              </a:prstGeom>
              <a:ln>
                <a:solidFill>
                  <a:srgbClr val="00B0F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8C2A618C-0002-2BE0-38D2-E6367BB9C5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47420" y="3989803"/>
                <a:ext cx="268896" cy="44092"/>
              </a:xfrm>
              <a:prstGeom prst="line">
                <a:avLst/>
              </a:prstGeom>
              <a:ln>
                <a:solidFill>
                  <a:srgbClr val="00B0F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CEF3BA19-6A04-0888-40B7-C21604F90667}"/>
                </a:ext>
              </a:extLst>
            </p:cNvPr>
            <p:cNvSpPr/>
            <p:nvPr/>
          </p:nvSpPr>
          <p:spPr>
            <a:xfrm>
              <a:off x="4822433" y="3906455"/>
              <a:ext cx="166321" cy="1225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3F7B370-74AE-0D0D-E607-8A4ADED988A9}"/>
                </a:ext>
              </a:extLst>
            </p:cNvPr>
            <p:cNvCxnSpPr>
              <a:cxnSpLocks/>
              <a:endCxn id="79" idx="1"/>
            </p:cNvCxnSpPr>
            <p:nvPr/>
          </p:nvCxnSpPr>
          <p:spPr>
            <a:xfrm>
              <a:off x="4672465" y="3836852"/>
              <a:ext cx="149968" cy="1308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190CCA2-2492-8F00-5935-E23EB37DF49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68522" y="3829161"/>
              <a:ext cx="157730" cy="918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Isosceles Triangle 83">
              <a:extLst>
                <a:ext uri="{FF2B5EF4-FFF2-40B4-BE49-F238E27FC236}">
                  <a16:creationId xmlns:a16="http://schemas.microsoft.com/office/drawing/2014/main" id="{4B789794-8491-130D-80E0-E8D6039CB55C}"/>
                </a:ext>
              </a:extLst>
            </p:cNvPr>
            <p:cNvSpPr/>
            <p:nvPr/>
          </p:nvSpPr>
          <p:spPr>
            <a:xfrm>
              <a:off x="4618099" y="3906455"/>
              <a:ext cx="93449" cy="252650"/>
            </a:xfrm>
            <a:prstGeom prst="triangle">
              <a:avLst/>
            </a:prstGeom>
            <a:blipFill>
              <a:blip r:embed="rId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C239DF7F-08D6-1C27-DC5E-59ED085D02D4}"/>
                </a:ext>
              </a:extLst>
            </p:cNvPr>
            <p:cNvSpPr/>
            <p:nvPr/>
          </p:nvSpPr>
          <p:spPr>
            <a:xfrm rot="21414256">
              <a:off x="4466525" y="4111600"/>
              <a:ext cx="217207" cy="131627"/>
            </a:xfrm>
            <a:custGeom>
              <a:avLst/>
              <a:gdLst>
                <a:gd name="connsiteX0" fmla="*/ 198734 w 217207"/>
                <a:gd name="connsiteY0" fmla="*/ 0 h 131627"/>
                <a:gd name="connsiteX1" fmla="*/ 198734 w 217207"/>
                <a:gd name="connsiteY1" fmla="*/ 0 h 131627"/>
                <a:gd name="connsiteX2" fmla="*/ 97134 w 217207"/>
                <a:gd name="connsiteY2" fmla="*/ 27709 h 131627"/>
                <a:gd name="connsiteX3" fmla="*/ 69425 w 217207"/>
                <a:gd name="connsiteY3" fmla="*/ 55418 h 131627"/>
                <a:gd name="connsiteX4" fmla="*/ 32480 w 217207"/>
                <a:gd name="connsiteY4" fmla="*/ 110836 h 131627"/>
                <a:gd name="connsiteX5" fmla="*/ 217207 w 217207"/>
                <a:gd name="connsiteY5" fmla="*/ 64655 h 131627"/>
                <a:gd name="connsiteX6" fmla="*/ 198734 w 217207"/>
                <a:gd name="connsiteY6" fmla="*/ 0 h 13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207" h="131627">
                  <a:moveTo>
                    <a:pt x="198734" y="0"/>
                  </a:moveTo>
                  <a:lnTo>
                    <a:pt x="198734" y="0"/>
                  </a:lnTo>
                  <a:cubicBezTo>
                    <a:pt x="164867" y="9236"/>
                    <a:pt x="129399" y="13881"/>
                    <a:pt x="97134" y="27709"/>
                  </a:cubicBezTo>
                  <a:cubicBezTo>
                    <a:pt x="85128" y="32854"/>
                    <a:pt x="78212" y="45753"/>
                    <a:pt x="69425" y="55418"/>
                  </a:cubicBezTo>
                  <a:cubicBezTo>
                    <a:pt x="-9657" y="142409"/>
                    <a:pt x="-20046" y="145854"/>
                    <a:pt x="32480" y="110836"/>
                  </a:cubicBezTo>
                  <a:lnTo>
                    <a:pt x="217207" y="64655"/>
                  </a:lnTo>
                  <a:lnTo>
                    <a:pt x="198734" y="0"/>
                  </a:lnTo>
                  <a:close/>
                </a:path>
              </a:pathLst>
            </a:custGeom>
            <a:blipFill>
              <a:blip r:embed="rId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9B55A5DE-9E76-A06D-E67D-BC3171BCBD55}"/>
                </a:ext>
              </a:extLst>
            </p:cNvPr>
            <p:cNvSpPr txBox="1"/>
            <p:nvPr/>
          </p:nvSpPr>
          <p:spPr>
            <a:xfrm>
              <a:off x="3902947" y="3390485"/>
              <a:ext cx="1986487" cy="446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Sand/mix deposition</a:t>
              </a:r>
              <a:endParaRPr kumimoji="0" lang="en-KE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B0BFDDDF-00C3-4168-C945-A3104B2F2320}"/>
              </a:ext>
            </a:extLst>
          </p:cNvPr>
          <p:cNvCxnSpPr>
            <a:cxnSpLocks/>
          </p:cNvCxnSpPr>
          <p:nvPr/>
        </p:nvCxnSpPr>
        <p:spPr>
          <a:xfrm>
            <a:off x="4473223" y="4636336"/>
            <a:ext cx="0" cy="370262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Flowchart: Delay 126">
            <a:extLst>
              <a:ext uri="{FF2B5EF4-FFF2-40B4-BE49-F238E27FC236}">
                <a16:creationId xmlns:a16="http://schemas.microsoft.com/office/drawing/2014/main" id="{2D7B1214-3234-C320-15AB-FB73BD110897}"/>
              </a:ext>
            </a:extLst>
          </p:cNvPr>
          <p:cNvSpPr/>
          <p:nvPr/>
        </p:nvSpPr>
        <p:spPr>
          <a:xfrm rot="5400000">
            <a:off x="4310860" y="3517578"/>
            <a:ext cx="891147" cy="2156355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K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BDB40D34-95A0-7A81-C77E-6C51C5837AF2}"/>
              </a:ext>
            </a:extLst>
          </p:cNvPr>
          <p:cNvSpPr txBox="1"/>
          <p:nvPr/>
        </p:nvSpPr>
        <p:spPr>
          <a:xfrm>
            <a:off x="4280699" y="4744988"/>
            <a:ext cx="7993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Sand Tails</a:t>
            </a:r>
            <a:endParaRPr kumimoji="0" lang="en-K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00FFFF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Freeform: Shape 151">
            <a:extLst>
              <a:ext uri="{FF2B5EF4-FFF2-40B4-BE49-F238E27FC236}">
                <a16:creationId xmlns:a16="http://schemas.microsoft.com/office/drawing/2014/main" id="{B092CA76-4102-131B-CFB1-9D3600EB96EC}"/>
              </a:ext>
            </a:extLst>
          </p:cNvPr>
          <p:cNvSpPr/>
          <p:nvPr/>
        </p:nvSpPr>
        <p:spPr>
          <a:xfrm>
            <a:off x="3456646" y="4470386"/>
            <a:ext cx="2262909" cy="591128"/>
          </a:xfrm>
          <a:custGeom>
            <a:avLst/>
            <a:gdLst>
              <a:gd name="connsiteX0" fmla="*/ 138545 w 2105891"/>
              <a:gd name="connsiteY0" fmla="*/ 286328 h 591128"/>
              <a:gd name="connsiteX1" fmla="*/ 286327 w 2105891"/>
              <a:gd name="connsiteY1" fmla="*/ 406400 h 591128"/>
              <a:gd name="connsiteX2" fmla="*/ 544945 w 2105891"/>
              <a:gd name="connsiteY2" fmla="*/ 526473 h 591128"/>
              <a:gd name="connsiteX3" fmla="*/ 757381 w 2105891"/>
              <a:gd name="connsiteY3" fmla="*/ 572655 h 591128"/>
              <a:gd name="connsiteX4" fmla="*/ 1016000 w 2105891"/>
              <a:gd name="connsiteY4" fmla="*/ 591128 h 591128"/>
              <a:gd name="connsiteX5" fmla="*/ 1265381 w 2105891"/>
              <a:gd name="connsiteY5" fmla="*/ 591128 h 591128"/>
              <a:gd name="connsiteX6" fmla="*/ 1524000 w 2105891"/>
              <a:gd name="connsiteY6" fmla="*/ 563419 h 591128"/>
              <a:gd name="connsiteX7" fmla="*/ 1736436 w 2105891"/>
              <a:gd name="connsiteY7" fmla="*/ 517237 h 591128"/>
              <a:gd name="connsiteX8" fmla="*/ 1948872 w 2105891"/>
              <a:gd name="connsiteY8" fmla="*/ 452582 h 591128"/>
              <a:gd name="connsiteX9" fmla="*/ 2105891 w 2105891"/>
              <a:gd name="connsiteY9" fmla="*/ 323273 h 591128"/>
              <a:gd name="connsiteX10" fmla="*/ 1810327 w 2105891"/>
              <a:gd name="connsiteY10" fmla="*/ 36946 h 591128"/>
              <a:gd name="connsiteX11" fmla="*/ 1736436 w 2105891"/>
              <a:gd name="connsiteY11" fmla="*/ 0 h 591128"/>
              <a:gd name="connsiteX12" fmla="*/ 1644072 w 2105891"/>
              <a:gd name="connsiteY12" fmla="*/ 0 h 591128"/>
              <a:gd name="connsiteX13" fmla="*/ 323272 w 2105891"/>
              <a:gd name="connsiteY13" fmla="*/ 0 h 591128"/>
              <a:gd name="connsiteX14" fmla="*/ 249381 w 2105891"/>
              <a:gd name="connsiteY14" fmla="*/ 36946 h 591128"/>
              <a:gd name="connsiteX15" fmla="*/ 0 w 2105891"/>
              <a:gd name="connsiteY15" fmla="*/ 304800 h 591128"/>
              <a:gd name="connsiteX16" fmla="*/ 138545 w 2105891"/>
              <a:gd name="connsiteY16" fmla="*/ 286328 h 591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05891" h="591128">
                <a:moveTo>
                  <a:pt x="138545" y="286328"/>
                </a:moveTo>
                <a:lnTo>
                  <a:pt x="286327" y="406400"/>
                </a:lnTo>
                <a:lnTo>
                  <a:pt x="544945" y="526473"/>
                </a:lnTo>
                <a:lnTo>
                  <a:pt x="757381" y="572655"/>
                </a:lnTo>
                <a:lnTo>
                  <a:pt x="1016000" y="591128"/>
                </a:lnTo>
                <a:lnTo>
                  <a:pt x="1265381" y="591128"/>
                </a:lnTo>
                <a:lnTo>
                  <a:pt x="1524000" y="563419"/>
                </a:lnTo>
                <a:lnTo>
                  <a:pt x="1736436" y="517237"/>
                </a:lnTo>
                <a:lnTo>
                  <a:pt x="1948872" y="452582"/>
                </a:lnTo>
                <a:lnTo>
                  <a:pt x="2105891" y="323273"/>
                </a:lnTo>
                <a:lnTo>
                  <a:pt x="1810327" y="36946"/>
                </a:lnTo>
                <a:lnTo>
                  <a:pt x="1736436" y="0"/>
                </a:lnTo>
                <a:lnTo>
                  <a:pt x="1644072" y="0"/>
                </a:lnTo>
                <a:lnTo>
                  <a:pt x="323272" y="0"/>
                </a:lnTo>
                <a:lnTo>
                  <a:pt x="249381" y="36946"/>
                </a:lnTo>
                <a:lnTo>
                  <a:pt x="0" y="304800"/>
                </a:lnTo>
                <a:lnTo>
                  <a:pt x="138545" y="286328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E30EBF11-E8F1-C839-CA8D-12960A1C6541}"/>
              </a:ext>
            </a:extLst>
          </p:cNvPr>
          <p:cNvSpPr txBox="1"/>
          <p:nvPr/>
        </p:nvSpPr>
        <p:spPr>
          <a:xfrm>
            <a:off x="3840155" y="4667914"/>
            <a:ext cx="15932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Sand Tails (~30m)</a:t>
            </a:r>
            <a:endParaRPr kumimoji="0" lang="en-K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00FFFF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273436CA-F9B7-E9BA-7FC7-170A30EC77CC}"/>
              </a:ext>
            </a:extLst>
          </p:cNvPr>
          <p:cNvSpPr txBox="1"/>
          <p:nvPr/>
        </p:nvSpPr>
        <p:spPr>
          <a:xfrm>
            <a:off x="3872461" y="4246466"/>
            <a:ext cx="12714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Mix  (sand &amp; slime)</a:t>
            </a:r>
            <a:endParaRPr kumimoji="0" lang="en-KE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Freeform: Shape 179">
            <a:extLst>
              <a:ext uri="{FF2B5EF4-FFF2-40B4-BE49-F238E27FC236}">
                <a16:creationId xmlns:a16="http://schemas.microsoft.com/office/drawing/2014/main" id="{F9BCAB9F-0D23-07EB-093A-6B9BBCF42FFE}"/>
              </a:ext>
            </a:extLst>
          </p:cNvPr>
          <p:cNvSpPr/>
          <p:nvPr/>
        </p:nvSpPr>
        <p:spPr>
          <a:xfrm>
            <a:off x="3364282" y="4165588"/>
            <a:ext cx="2355273" cy="637309"/>
          </a:xfrm>
          <a:custGeom>
            <a:avLst/>
            <a:gdLst>
              <a:gd name="connsiteX0" fmla="*/ 0 w 2355273"/>
              <a:gd name="connsiteY0" fmla="*/ 563418 h 637309"/>
              <a:gd name="connsiteX1" fmla="*/ 471055 w 2355273"/>
              <a:gd name="connsiteY1" fmla="*/ 27709 h 637309"/>
              <a:gd name="connsiteX2" fmla="*/ 535709 w 2355273"/>
              <a:gd name="connsiteY2" fmla="*/ 9236 h 637309"/>
              <a:gd name="connsiteX3" fmla="*/ 1801091 w 2355273"/>
              <a:gd name="connsiteY3" fmla="*/ 0 h 637309"/>
              <a:gd name="connsiteX4" fmla="*/ 1902691 w 2355273"/>
              <a:gd name="connsiteY4" fmla="*/ 64654 h 637309"/>
              <a:gd name="connsiteX5" fmla="*/ 2355273 w 2355273"/>
              <a:gd name="connsiteY5" fmla="*/ 600363 h 637309"/>
              <a:gd name="connsiteX6" fmla="*/ 2244436 w 2355273"/>
              <a:gd name="connsiteY6" fmla="*/ 637309 h 637309"/>
              <a:gd name="connsiteX7" fmla="*/ 1874982 w 2355273"/>
              <a:gd name="connsiteY7" fmla="*/ 332509 h 637309"/>
              <a:gd name="connsiteX8" fmla="*/ 434109 w 2355273"/>
              <a:gd name="connsiteY8" fmla="*/ 304800 h 637309"/>
              <a:gd name="connsiteX9" fmla="*/ 434109 w 2355273"/>
              <a:gd name="connsiteY9" fmla="*/ 304800 h 637309"/>
              <a:gd name="connsiteX10" fmla="*/ 138545 w 2355273"/>
              <a:gd name="connsiteY10" fmla="*/ 581890 h 637309"/>
              <a:gd name="connsiteX11" fmla="*/ 0 w 2355273"/>
              <a:gd name="connsiteY11" fmla="*/ 563418 h 637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55273" h="637309">
                <a:moveTo>
                  <a:pt x="0" y="563418"/>
                </a:moveTo>
                <a:lnTo>
                  <a:pt x="471055" y="27709"/>
                </a:lnTo>
                <a:lnTo>
                  <a:pt x="535709" y="9236"/>
                </a:lnTo>
                <a:lnTo>
                  <a:pt x="1801091" y="0"/>
                </a:lnTo>
                <a:lnTo>
                  <a:pt x="1902691" y="64654"/>
                </a:lnTo>
                <a:lnTo>
                  <a:pt x="2355273" y="600363"/>
                </a:lnTo>
                <a:lnTo>
                  <a:pt x="2244436" y="637309"/>
                </a:lnTo>
                <a:lnTo>
                  <a:pt x="1874982" y="332509"/>
                </a:lnTo>
                <a:lnTo>
                  <a:pt x="434109" y="304800"/>
                </a:lnTo>
                <a:lnTo>
                  <a:pt x="434109" y="304800"/>
                </a:lnTo>
                <a:lnTo>
                  <a:pt x="138545" y="581890"/>
                </a:lnTo>
                <a:lnTo>
                  <a:pt x="0" y="563418"/>
                </a:lnTo>
                <a:close/>
              </a:path>
            </a:pathLst>
          </a:custGeom>
          <a:pattFill prst="pct40">
            <a:fgClr>
              <a:schemeClr val="accent5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Freeform: Shape 180">
            <a:extLst>
              <a:ext uri="{FF2B5EF4-FFF2-40B4-BE49-F238E27FC236}">
                <a16:creationId xmlns:a16="http://schemas.microsoft.com/office/drawing/2014/main" id="{6CA14DAA-2623-69A3-DE2A-39A87BA4CDC6}"/>
              </a:ext>
            </a:extLst>
          </p:cNvPr>
          <p:cNvSpPr/>
          <p:nvPr/>
        </p:nvSpPr>
        <p:spPr>
          <a:xfrm>
            <a:off x="3345809" y="4063988"/>
            <a:ext cx="2429164" cy="683491"/>
          </a:xfrm>
          <a:custGeom>
            <a:avLst/>
            <a:gdLst>
              <a:gd name="connsiteX0" fmla="*/ 0 w 2429164"/>
              <a:gd name="connsiteY0" fmla="*/ 655782 h 683491"/>
              <a:gd name="connsiteX1" fmla="*/ 517237 w 2429164"/>
              <a:gd name="connsiteY1" fmla="*/ 92364 h 683491"/>
              <a:gd name="connsiteX2" fmla="*/ 1828800 w 2429164"/>
              <a:gd name="connsiteY2" fmla="*/ 92364 h 683491"/>
              <a:gd name="connsiteX3" fmla="*/ 1902691 w 2429164"/>
              <a:gd name="connsiteY3" fmla="*/ 120073 h 683491"/>
              <a:gd name="connsiteX4" fmla="*/ 2392218 w 2429164"/>
              <a:gd name="connsiteY4" fmla="*/ 683491 h 683491"/>
              <a:gd name="connsiteX5" fmla="*/ 2429164 w 2429164"/>
              <a:gd name="connsiteY5" fmla="*/ 628073 h 683491"/>
              <a:gd name="connsiteX6" fmla="*/ 1874982 w 2429164"/>
              <a:gd name="connsiteY6" fmla="*/ 0 h 683491"/>
              <a:gd name="connsiteX7" fmla="*/ 1819564 w 2429164"/>
              <a:gd name="connsiteY7" fmla="*/ 0 h 683491"/>
              <a:gd name="connsiteX8" fmla="*/ 1782618 w 2429164"/>
              <a:gd name="connsiteY8" fmla="*/ 0 h 683491"/>
              <a:gd name="connsiteX9" fmla="*/ 517237 w 2429164"/>
              <a:gd name="connsiteY9" fmla="*/ 9237 h 683491"/>
              <a:gd name="connsiteX10" fmla="*/ 461818 w 2429164"/>
              <a:gd name="connsiteY10" fmla="*/ 36946 h 683491"/>
              <a:gd name="connsiteX11" fmla="*/ 434109 w 2429164"/>
              <a:gd name="connsiteY11" fmla="*/ 55418 h 683491"/>
              <a:gd name="connsiteX12" fmla="*/ 0 w 2429164"/>
              <a:gd name="connsiteY12" fmla="*/ 655782 h 683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29164" h="683491">
                <a:moveTo>
                  <a:pt x="0" y="655782"/>
                </a:moveTo>
                <a:lnTo>
                  <a:pt x="517237" y="92364"/>
                </a:lnTo>
                <a:lnTo>
                  <a:pt x="1828800" y="92364"/>
                </a:lnTo>
                <a:lnTo>
                  <a:pt x="1902691" y="120073"/>
                </a:lnTo>
                <a:lnTo>
                  <a:pt x="2392218" y="683491"/>
                </a:lnTo>
                <a:lnTo>
                  <a:pt x="2429164" y="628073"/>
                </a:lnTo>
                <a:lnTo>
                  <a:pt x="1874982" y="0"/>
                </a:lnTo>
                <a:lnTo>
                  <a:pt x="1819564" y="0"/>
                </a:lnTo>
                <a:lnTo>
                  <a:pt x="1782618" y="0"/>
                </a:lnTo>
                <a:lnTo>
                  <a:pt x="517237" y="9237"/>
                </a:lnTo>
                <a:lnTo>
                  <a:pt x="461818" y="36946"/>
                </a:lnTo>
                <a:lnTo>
                  <a:pt x="434109" y="55418"/>
                </a:lnTo>
                <a:lnTo>
                  <a:pt x="0" y="655782"/>
                </a:lnTo>
                <a:close/>
              </a:path>
            </a:pathLst>
          </a:custGeom>
          <a:pattFill prst="lgConfetti">
            <a:fgClr>
              <a:schemeClr val="accent5">
                <a:lumMod val="2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471A630E-AAAA-1CAA-861C-0D4E4A38F888}"/>
              </a:ext>
            </a:extLst>
          </p:cNvPr>
          <p:cNvSpPr txBox="1"/>
          <p:nvPr/>
        </p:nvSpPr>
        <p:spPr>
          <a:xfrm>
            <a:off x="3648218" y="4208832"/>
            <a:ext cx="18484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Mix (Sand &amp; Slime) (2-6m)</a:t>
            </a:r>
            <a:endParaRPr kumimoji="0" lang="en-K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25F7AC8B-2E20-697A-DFE4-CCB90480AFA7}"/>
              </a:ext>
            </a:extLst>
          </p:cNvPr>
          <p:cNvSpPr txBox="1"/>
          <p:nvPr/>
        </p:nvSpPr>
        <p:spPr>
          <a:xfrm>
            <a:off x="4053061" y="3925813"/>
            <a:ext cx="11152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BC35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Topsoil (0.3m)</a:t>
            </a:r>
            <a:endParaRPr kumimoji="0" lang="en-KE" sz="1100" b="0" i="0" u="none" strike="noStrike" kern="1200" cap="none" spc="0" normalizeH="0" baseline="0" noProof="0" dirty="0">
              <a:ln>
                <a:noFill/>
              </a:ln>
              <a:effectLst/>
              <a:highlight>
                <a:srgbClr val="FFBC35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A157762D-C9AF-4B96-7746-B7F78664BC9A}"/>
              </a:ext>
            </a:extLst>
          </p:cNvPr>
          <p:cNvGrpSpPr/>
          <p:nvPr/>
        </p:nvGrpSpPr>
        <p:grpSpPr>
          <a:xfrm>
            <a:off x="2555594" y="5162487"/>
            <a:ext cx="3852047" cy="1512523"/>
            <a:chOff x="4642292" y="4479004"/>
            <a:chExt cx="3852047" cy="1512523"/>
          </a:xfrm>
        </p:grpSpPr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C795E132-678F-A7D5-3FEB-AFD9D3E4C588}"/>
                </a:ext>
              </a:extLst>
            </p:cNvPr>
            <p:cNvGrpSpPr/>
            <p:nvPr/>
          </p:nvGrpSpPr>
          <p:grpSpPr>
            <a:xfrm>
              <a:off x="4642292" y="4681341"/>
              <a:ext cx="3852047" cy="1310186"/>
              <a:chOff x="285764" y="2907015"/>
              <a:chExt cx="4587894" cy="1615483"/>
            </a:xfrm>
          </p:grpSpPr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3CD769BE-EACE-6B3B-2E7C-8168F2C288FD}"/>
                  </a:ext>
                </a:extLst>
              </p:cNvPr>
              <p:cNvSpPr/>
              <p:nvPr/>
            </p:nvSpPr>
            <p:spPr>
              <a:xfrm>
                <a:off x="285764" y="3152371"/>
                <a:ext cx="4587894" cy="1370127"/>
              </a:xfrm>
              <a:custGeom>
                <a:avLst/>
                <a:gdLst>
                  <a:gd name="connsiteX0" fmla="*/ 0 w 4395020"/>
                  <a:gd name="connsiteY0" fmla="*/ 658761 h 668594"/>
                  <a:gd name="connsiteX1" fmla="*/ 58994 w 4395020"/>
                  <a:gd name="connsiteY1" fmla="*/ 589936 h 668594"/>
                  <a:gd name="connsiteX2" fmla="*/ 108155 w 4395020"/>
                  <a:gd name="connsiteY2" fmla="*/ 540774 h 668594"/>
                  <a:gd name="connsiteX3" fmla="*/ 117988 w 4395020"/>
                  <a:gd name="connsiteY3" fmla="*/ 511278 h 668594"/>
                  <a:gd name="connsiteX4" fmla="*/ 196646 w 4395020"/>
                  <a:gd name="connsiteY4" fmla="*/ 422787 h 668594"/>
                  <a:gd name="connsiteX5" fmla="*/ 226142 w 4395020"/>
                  <a:gd name="connsiteY5" fmla="*/ 393290 h 668594"/>
                  <a:gd name="connsiteX6" fmla="*/ 255639 w 4395020"/>
                  <a:gd name="connsiteY6" fmla="*/ 373626 h 668594"/>
                  <a:gd name="connsiteX7" fmla="*/ 285136 w 4395020"/>
                  <a:gd name="connsiteY7" fmla="*/ 344129 h 668594"/>
                  <a:gd name="connsiteX8" fmla="*/ 373626 w 4395020"/>
                  <a:gd name="connsiteY8" fmla="*/ 304800 h 668594"/>
                  <a:gd name="connsiteX9" fmla="*/ 403123 w 4395020"/>
                  <a:gd name="connsiteY9" fmla="*/ 294968 h 668594"/>
                  <a:gd name="connsiteX10" fmla="*/ 766917 w 4395020"/>
                  <a:gd name="connsiteY10" fmla="*/ 314632 h 668594"/>
                  <a:gd name="connsiteX11" fmla="*/ 825910 w 4395020"/>
                  <a:gd name="connsiteY11" fmla="*/ 334297 h 668594"/>
                  <a:gd name="connsiteX12" fmla="*/ 894736 w 4395020"/>
                  <a:gd name="connsiteY12" fmla="*/ 353961 h 668594"/>
                  <a:gd name="connsiteX13" fmla="*/ 1022555 w 4395020"/>
                  <a:gd name="connsiteY13" fmla="*/ 373626 h 668594"/>
                  <a:gd name="connsiteX14" fmla="*/ 1061884 w 4395020"/>
                  <a:gd name="connsiteY14" fmla="*/ 383458 h 668594"/>
                  <a:gd name="connsiteX15" fmla="*/ 1111046 w 4395020"/>
                  <a:gd name="connsiteY15" fmla="*/ 393290 h 668594"/>
                  <a:gd name="connsiteX16" fmla="*/ 1356852 w 4395020"/>
                  <a:gd name="connsiteY16" fmla="*/ 383458 h 668594"/>
                  <a:gd name="connsiteX17" fmla="*/ 1386349 w 4395020"/>
                  <a:gd name="connsiteY17" fmla="*/ 373626 h 668594"/>
                  <a:gd name="connsiteX18" fmla="*/ 1425678 w 4395020"/>
                  <a:gd name="connsiteY18" fmla="*/ 363794 h 668594"/>
                  <a:gd name="connsiteX19" fmla="*/ 1455175 w 4395020"/>
                  <a:gd name="connsiteY19" fmla="*/ 353961 h 668594"/>
                  <a:gd name="connsiteX20" fmla="*/ 1524000 w 4395020"/>
                  <a:gd name="connsiteY20" fmla="*/ 334297 h 668594"/>
                  <a:gd name="connsiteX21" fmla="*/ 1582994 w 4395020"/>
                  <a:gd name="connsiteY21" fmla="*/ 304800 h 668594"/>
                  <a:gd name="connsiteX22" fmla="*/ 1651820 w 4395020"/>
                  <a:gd name="connsiteY22" fmla="*/ 275303 h 668594"/>
                  <a:gd name="connsiteX23" fmla="*/ 1740310 w 4395020"/>
                  <a:gd name="connsiteY23" fmla="*/ 235974 h 668594"/>
                  <a:gd name="connsiteX24" fmla="*/ 1769807 w 4395020"/>
                  <a:gd name="connsiteY24" fmla="*/ 226142 h 668594"/>
                  <a:gd name="connsiteX25" fmla="*/ 1887794 w 4395020"/>
                  <a:gd name="connsiteY25" fmla="*/ 196645 h 668594"/>
                  <a:gd name="connsiteX26" fmla="*/ 1917291 w 4395020"/>
                  <a:gd name="connsiteY26" fmla="*/ 176981 h 668594"/>
                  <a:gd name="connsiteX27" fmla="*/ 1986117 w 4395020"/>
                  <a:gd name="connsiteY27" fmla="*/ 117987 h 668594"/>
                  <a:gd name="connsiteX28" fmla="*/ 2015613 w 4395020"/>
                  <a:gd name="connsiteY28" fmla="*/ 108155 h 668594"/>
                  <a:gd name="connsiteX29" fmla="*/ 2074607 w 4395020"/>
                  <a:gd name="connsiteY29" fmla="*/ 68826 h 668594"/>
                  <a:gd name="connsiteX30" fmla="*/ 2113936 w 4395020"/>
                  <a:gd name="connsiteY30" fmla="*/ 58994 h 668594"/>
                  <a:gd name="connsiteX31" fmla="*/ 2143433 w 4395020"/>
                  <a:gd name="connsiteY31" fmla="*/ 49161 h 668594"/>
                  <a:gd name="connsiteX32" fmla="*/ 2222091 w 4395020"/>
                  <a:gd name="connsiteY32" fmla="*/ 29497 h 668594"/>
                  <a:gd name="connsiteX33" fmla="*/ 2261420 w 4395020"/>
                  <a:gd name="connsiteY33" fmla="*/ 19665 h 668594"/>
                  <a:gd name="connsiteX34" fmla="*/ 2369575 w 4395020"/>
                  <a:gd name="connsiteY34" fmla="*/ 0 h 668594"/>
                  <a:gd name="connsiteX35" fmla="*/ 2536723 w 4395020"/>
                  <a:gd name="connsiteY35" fmla="*/ 9832 h 668594"/>
                  <a:gd name="connsiteX36" fmla="*/ 2576052 w 4395020"/>
                  <a:gd name="connsiteY36" fmla="*/ 19665 h 668594"/>
                  <a:gd name="connsiteX37" fmla="*/ 2635046 w 4395020"/>
                  <a:gd name="connsiteY37" fmla="*/ 29497 h 668594"/>
                  <a:gd name="connsiteX38" fmla="*/ 2703871 w 4395020"/>
                  <a:gd name="connsiteY38" fmla="*/ 49161 h 668594"/>
                  <a:gd name="connsiteX39" fmla="*/ 2782530 w 4395020"/>
                  <a:gd name="connsiteY39" fmla="*/ 68826 h 668594"/>
                  <a:gd name="connsiteX40" fmla="*/ 2821859 w 4395020"/>
                  <a:gd name="connsiteY40" fmla="*/ 78658 h 668594"/>
                  <a:gd name="connsiteX41" fmla="*/ 2851355 w 4395020"/>
                  <a:gd name="connsiteY41" fmla="*/ 88490 h 668594"/>
                  <a:gd name="connsiteX42" fmla="*/ 2880852 w 4395020"/>
                  <a:gd name="connsiteY42" fmla="*/ 108155 h 668594"/>
                  <a:gd name="connsiteX43" fmla="*/ 2979175 w 4395020"/>
                  <a:gd name="connsiteY43" fmla="*/ 137652 h 668594"/>
                  <a:gd name="connsiteX44" fmla="*/ 3038168 w 4395020"/>
                  <a:gd name="connsiteY44" fmla="*/ 167149 h 668594"/>
                  <a:gd name="connsiteX45" fmla="*/ 3067665 w 4395020"/>
                  <a:gd name="connsiteY45" fmla="*/ 186813 h 668594"/>
                  <a:gd name="connsiteX46" fmla="*/ 3126659 w 4395020"/>
                  <a:gd name="connsiteY46" fmla="*/ 196645 h 668594"/>
                  <a:gd name="connsiteX47" fmla="*/ 3175820 w 4395020"/>
                  <a:gd name="connsiteY47" fmla="*/ 206478 h 668594"/>
                  <a:gd name="connsiteX48" fmla="*/ 3205317 w 4395020"/>
                  <a:gd name="connsiteY48" fmla="*/ 216310 h 668594"/>
                  <a:gd name="connsiteX49" fmla="*/ 3372465 w 4395020"/>
                  <a:gd name="connsiteY49" fmla="*/ 226142 h 668594"/>
                  <a:gd name="connsiteX50" fmla="*/ 3441291 w 4395020"/>
                  <a:gd name="connsiteY50" fmla="*/ 235974 h 668594"/>
                  <a:gd name="connsiteX51" fmla="*/ 3490452 w 4395020"/>
                  <a:gd name="connsiteY51" fmla="*/ 245807 h 668594"/>
                  <a:gd name="connsiteX52" fmla="*/ 3657600 w 4395020"/>
                  <a:gd name="connsiteY52" fmla="*/ 255639 h 668594"/>
                  <a:gd name="connsiteX53" fmla="*/ 3696930 w 4395020"/>
                  <a:gd name="connsiteY53" fmla="*/ 265471 h 668594"/>
                  <a:gd name="connsiteX54" fmla="*/ 3795252 w 4395020"/>
                  <a:gd name="connsiteY54" fmla="*/ 304800 h 668594"/>
                  <a:gd name="connsiteX55" fmla="*/ 3883742 w 4395020"/>
                  <a:gd name="connsiteY55" fmla="*/ 363794 h 668594"/>
                  <a:gd name="connsiteX56" fmla="*/ 3913239 w 4395020"/>
                  <a:gd name="connsiteY56" fmla="*/ 383458 h 668594"/>
                  <a:gd name="connsiteX57" fmla="*/ 3982065 w 4395020"/>
                  <a:gd name="connsiteY57" fmla="*/ 403123 h 668594"/>
                  <a:gd name="connsiteX58" fmla="*/ 4011562 w 4395020"/>
                  <a:gd name="connsiteY58" fmla="*/ 422787 h 668594"/>
                  <a:gd name="connsiteX59" fmla="*/ 4041059 w 4395020"/>
                  <a:gd name="connsiteY59" fmla="*/ 432619 h 668594"/>
                  <a:gd name="connsiteX60" fmla="*/ 4100052 w 4395020"/>
                  <a:gd name="connsiteY60" fmla="*/ 471949 h 668594"/>
                  <a:gd name="connsiteX61" fmla="*/ 4129549 w 4395020"/>
                  <a:gd name="connsiteY61" fmla="*/ 491613 h 668594"/>
                  <a:gd name="connsiteX62" fmla="*/ 4159046 w 4395020"/>
                  <a:gd name="connsiteY62" fmla="*/ 501445 h 668594"/>
                  <a:gd name="connsiteX63" fmla="*/ 4188542 w 4395020"/>
                  <a:gd name="connsiteY63" fmla="*/ 521110 h 668594"/>
                  <a:gd name="connsiteX64" fmla="*/ 4218039 w 4395020"/>
                  <a:gd name="connsiteY64" fmla="*/ 530942 h 668594"/>
                  <a:gd name="connsiteX65" fmla="*/ 4277033 w 4395020"/>
                  <a:gd name="connsiteY65" fmla="*/ 570271 h 668594"/>
                  <a:gd name="connsiteX66" fmla="*/ 4306530 w 4395020"/>
                  <a:gd name="connsiteY66" fmla="*/ 589936 h 668594"/>
                  <a:gd name="connsiteX67" fmla="*/ 4336026 w 4395020"/>
                  <a:gd name="connsiteY67" fmla="*/ 609600 h 668594"/>
                  <a:gd name="connsiteX68" fmla="*/ 4355691 w 4395020"/>
                  <a:gd name="connsiteY68" fmla="*/ 639097 h 668594"/>
                  <a:gd name="connsiteX69" fmla="*/ 4385188 w 4395020"/>
                  <a:gd name="connsiteY69" fmla="*/ 658761 h 668594"/>
                  <a:gd name="connsiteX70" fmla="*/ 4395020 w 4395020"/>
                  <a:gd name="connsiteY70" fmla="*/ 668594 h 668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4395020" h="668594">
                    <a:moveTo>
                      <a:pt x="0" y="658761"/>
                    </a:moveTo>
                    <a:cubicBezTo>
                      <a:pt x="72286" y="538285"/>
                      <a:pt x="-9103" y="658032"/>
                      <a:pt x="58994" y="589936"/>
                    </a:cubicBezTo>
                    <a:cubicBezTo>
                      <a:pt x="124550" y="524382"/>
                      <a:pt x="29492" y="593219"/>
                      <a:pt x="108155" y="540774"/>
                    </a:cubicBezTo>
                    <a:cubicBezTo>
                      <a:pt x="111433" y="530942"/>
                      <a:pt x="113353" y="520548"/>
                      <a:pt x="117988" y="511278"/>
                    </a:cubicBezTo>
                    <a:cubicBezTo>
                      <a:pt x="135535" y="476184"/>
                      <a:pt x="170581" y="448852"/>
                      <a:pt x="196646" y="422787"/>
                    </a:cubicBezTo>
                    <a:cubicBezTo>
                      <a:pt x="206478" y="412955"/>
                      <a:pt x="214572" y="401003"/>
                      <a:pt x="226142" y="393290"/>
                    </a:cubicBezTo>
                    <a:cubicBezTo>
                      <a:pt x="235974" y="386735"/>
                      <a:pt x="246561" y="381191"/>
                      <a:pt x="255639" y="373626"/>
                    </a:cubicBezTo>
                    <a:cubicBezTo>
                      <a:pt x="266321" y="364724"/>
                      <a:pt x="274454" y="353031"/>
                      <a:pt x="285136" y="344129"/>
                    </a:cubicBezTo>
                    <a:cubicBezTo>
                      <a:pt x="316297" y="318162"/>
                      <a:pt x="330758" y="319090"/>
                      <a:pt x="373626" y="304800"/>
                    </a:cubicBezTo>
                    <a:lnTo>
                      <a:pt x="403123" y="294968"/>
                    </a:lnTo>
                    <a:cubicBezTo>
                      <a:pt x="407150" y="295112"/>
                      <a:pt x="684425" y="298133"/>
                      <a:pt x="766917" y="314632"/>
                    </a:cubicBezTo>
                    <a:cubicBezTo>
                      <a:pt x="787243" y="318697"/>
                      <a:pt x="806246" y="327742"/>
                      <a:pt x="825910" y="334297"/>
                    </a:cubicBezTo>
                    <a:cubicBezTo>
                      <a:pt x="851181" y="342721"/>
                      <a:pt x="867577" y="349023"/>
                      <a:pt x="894736" y="353961"/>
                    </a:cubicBezTo>
                    <a:cubicBezTo>
                      <a:pt x="998607" y="372847"/>
                      <a:pt x="927532" y="354622"/>
                      <a:pt x="1022555" y="373626"/>
                    </a:cubicBezTo>
                    <a:cubicBezTo>
                      <a:pt x="1035806" y="376276"/>
                      <a:pt x="1048693" y="380527"/>
                      <a:pt x="1061884" y="383458"/>
                    </a:cubicBezTo>
                    <a:cubicBezTo>
                      <a:pt x="1078198" y="387083"/>
                      <a:pt x="1094659" y="390013"/>
                      <a:pt x="1111046" y="393290"/>
                    </a:cubicBezTo>
                    <a:cubicBezTo>
                      <a:pt x="1192981" y="390013"/>
                      <a:pt x="1275060" y="389300"/>
                      <a:pt x="1356852" y="383458"/>
                    </a:cubicBezTo>
                    <a:cubicBezTo>
                      <a:pt x="1367190" y="382720"/>
                      <a:pt x="1376384" y="376473"/>
                      <a:pt x="1386349" y="373626"/>
                    </a:cubicBezTo>
                    <a:cubicBezTo>
                      <a:pt x="1399342" y="369914"/>
                      <a:pt x="1412685" y="367506"/>
                      <a:pt x="1425678" y="363794"/>
                    </a:cubicBezTo>
                    <a:cubicBezTo>
                      <a:pt x="1435643" y="360947"/>
                      <a:pt x="1445210" y="356808"/>
                      <a:pt x="1455175" y="353961"/>
                    </a:cubicBezTo>
                    <a:cubicBezTo>
                      <a:pt x="1541614" y="329264"/>
                      <a:pt x="1453265" y="357875"/>
                      <a:pt x="1524000" y="334297"/>
                    </a:cubicBezTo>
                    <a:cubicBezTo>
                      <a:pt x="1608525" y="277946"/>
                      <a:pt x="1501587" y="345502"/>
                      <a:pt x="1582994" y="304800"/>
                    </a:cubicBezTo>
                    <a:cubicBezTo>
                      <a:pt x="1650898" y="270849"/>
                      <a:pt x="1569964" y="295769"/>
                      <a:pt x="1651820" y="275303"/>
                    </a:cubicBezTo>
                    <a:cubicBezTo>
                      <a:pt x="1698563" y="244142"/>
                      <a:pt x="1670108" y="259375"/>
                      <a:pt x="1740310" y="235974"/>
                    </a:cubicBezTo>
                    <a:cubicBezTo>
                      <a:pt x="1750142" y="232697"/>
                      <a:pt x="1759584" y="227846"/>
                      <a:pt x="1769807" y="226142"/>
                    </a:cubicBezTo>
                    <a:cubicBezTo>
                      <a:pt x="1799298" y="221227"/>
                      <a:pt x="1861823" y="213959"/>
                      <a:pt x="1887794" y="196645"/>
                    </a:cubicBezTo>
                    <a:cubicBezTo>
                      <a:pt x="1897626" y="190090"/>
                      <a:pt x="1908213" y="184546"/>
                      <a:pt x="1917291" y="176981"/>
                    </a:cubicBezTo>
                    <a:cubicBezTo>
                      <a:pt x="1955332" y="145280"/>
                      <a:pt x="1939250" y="144768"/>
                      <a:pt x="1986117" y="117987"/>
                    </a:cubicBezTo>
                    <a:cubicBezTo>
                      <a:pt x="1995115" y="112845"/>
                      <a:pt x="2005781" y="111432"/>
                      <a:pt x="2015613" y="108155"/>
                    </a:cubicBezTo>
                    <a:cubicBezTo>
                      <a:pt x="2035278" y="95045"/>
                      <a:pt x="2051679" y="74558"/>
                      <a:pt x="2074607" y="68826"/>
                    </a:cubicBezTo>
                    <a:cubicBezTo>
                      <a:pt x="2087717" y="65549"/>
                      <a:pt x="2100943" y="62706"/>
                      <a:pt x="2113936" y="58994"/>
                    </a:cubicBezTo>
                    <a:cubicBezTo>
                      <a:pt x="2123901" y="56147"/>
                      <a:pt x="2133434" y="51888"/>
                      <a:pt x="2143433" y="49161"/>
                    </a:cubicBezTo>
                    <a:cubicBezTo>
                      <a:pt x="2169507" y="42050"/>
                      <a:pt x="2195872" y="36052"/>
                      <a:pt x="2222091" y="29497"/>
                    </a:cubicBezTo>
                    <a:cubicBezTo>
                      <a:pt x="2235201" y="26220"/>
                      <a:pt x="2248043" y="21576"/>
                      <a:pt x="2261420" y="19665"/>
                    </a:cubicBezTo>
                    <a:cubicBezTo>
                      <a:pt x="2343623" y="7921"/>
                      <a:pt x="2307763" y="15453"/>
                      <a:pt x="2369575" y="0"/>
                    </a:cubicBezTo>
                    <a:cubicBezTo>
                      <a:pt x="2425291" y="3277"/>
                      <a:pt x="2481162" y="4540"/>
                      <a:pt x="2536723" y="9832"/>
                    </a:cubicBezTo>
                    <a:cubicBezTo>
                      <a:pt x="2550175" y="11113"/>
                      <a:pt x="2562801" y="17015"/>
                      <a:pt x="2576052" y="19665"/>
                    </a:cubicBezTo>
                    <a:cubicBezTo>
                      <a:pt x="2595601" y="23575"/>
                      <a:pt x="2615497" y="25587"/>
                      <a:pt x="2635046" y="29497"/>
                    </a:cubicBezTo>
                    <a:cubicBezTo>
                      <a:pt x="2696454" y="41778"/>
                      <a:pt x="2652333" y="35105"/>
                      <a:pt x="2703871" y="49161"/>
                    </a:cubicBezTo>
                    <a:cubicBezTo>
                      <a:pt x="2729945" y="56272"/>
                      <a:pt x="2756310" y="62271"/>
                      <a:pt x="2782530" y="68826"/>
                    </a:cubicBezTo>
                    <a:cubicBezTo>
                      <a:pt x="2795640" y="72103"/>
                      <a:pt x="2809039" y="74385"/>
                      <a:pt x="2821859" y="78658"/>
                    </a:cubicBezTo>
                    <a:lnTo>
                      <a:pt x="2851355" y="88490"/>
                    </a:lnTo>
                    <a:cubicBezTo>
                      <a:pt x="2861187" y="95045"/>
                      <a:pt x="2869990" y="103500"/>
                      <a:pt x="2880852" y="108155"/>
                    </a:cubicBezTo>
                    <a:cubicBezTo>
                      <a:pt x="2919330" y="124646"/>
                      <a:pt x="2939514" y="111211"/>
                      <a:pt x="2979175" y="137652"/>
                    </a:cubicBezTo>
                    <a:cubicBezTo>
                      <a:pt x="3063700" y="194002"/>
                      <a:pt x="2956759" y="126445"/>
                      <a:pt x="3038168" y="167149"/>
                    </a:cubicBezTo>
                    <a:cubicBezTo>
                      <a:pt x="3048737" y="172434"/>
                      <a:pt x="3056454" y="183076"/>
                      <a:pt x="3067665" y="186813"/>
                    </a:cubicBezTo>
                    <a:cubicBezTo>
                      <a:pt x="3086578" y="193117"/>
                      <a:pt x="3107045" y="193079"/>
                      <a:pt x="3126659" y="196645"/>
                    </a:cubicBezTo>
                    <a:cubicBezTo>
                      <a:pt x="3143101" y="199635"/>
                      <a:pt x="3159607" y="202425"/>
                      <a:pt x="3175820" y="206478"/>
                    </a:cubicBezTo>
                    <a:cubicBezTo>
                      <a:pt x="3185875" y="208992"/>
                      <a:pt x="3195004" y="215279"/>
                      <a:pt x="3205317" y="216310"/>
                    </a:cubicBezTo>
                    <a:cubicBezTo>
                      <a:pt x="3260852" y="221863"/>
                      <a:pt x="3316749" y="222865"/>
                      <a:pt x="3372465" y="226142"/>
                    </a:cubicBezTo>
                    <a:cubicBezTo>
                      <a:pt x="3395407" y="229419"/>
                      <a:pt x="3418431" y="232164"/>
                      <a:pt x="3441291" y="235974"/>
                    </a:cubicBezTo>
                    <a:cubicBezTo>
                      <a:pt x="3457775" y="238721"/>
                      <a:pt x="3473809" y="244294"/>
                      <a:pt x="3490452" y="245807"/>
                    </a:cubicBezTo>
                    <a:cubicBezTo>
                      <a:pt x="3546035" y="250860"/>
                      <a:pt x="3601884" y="252362"/>
                      <a:pt x="3657600" y="255639"/>
                    </a:cubicBezTo>
                    <a:cubicBezTo>
                      <a:pt x="3670710" y="258916"/>
                      <a:pt x="3683986" y="261588"/>
                      <a:pt x="3696930" y="265471"/>
                    </a:cubicBezTo>
                    <a:cubicBezTo>
                      <a:pt x="3734444" y="276725"/>
                      <a:pt x="3762404" y="285091"/>
                      <a:pt x="3795252" y="304800"/>
                    </a:cubicBezTo>
                    <a:cubicBezTo>
                      <a:pt x="3795305" y="304832"/>
                      <a:pt x="3868968" y="353944"/>
                      <a:pt x="3883742" y="363794"/>
                    </a:cubicBezTo>
                    <a:cubicBezTo>
                      <a:pt x="3893574" y="370349"/>
                      <a:pt x="3902028" y="379721"/>
                      <a:pt x="3913239" y="383458"/>
                    </a:cubicBezTo>
                    <a:cubicBezTo>
                      <a:pt x="3955556" y="397563"/>
                      <a:pt x="3932681" y="390776"/>
                      <a:pt x="3982065" y="403123"/>
                    </a:cubicBezTo>
                    <a:cubicBezTo>
                      <a:pt x="3991897" y="409678"/>
                      <a:pt x="4000993" y="417502"/>
                      <a:pt x="4011562" y="422787"/>
                    </a:cubicBezTo>
                    <a:cubicBezTo>
                      <a:pt x="4020832" y="427422"/>
                      <a:pt x="4031999" y="427586"/>
                      <a:pt x="4041059" y="432619"/>
                    </a:cubicBezTo>
                    <a:cubicBezTo>
                      <a:pt x="4061719" y="444097"/>
                      <a:pt x="4080388" y="458839"/>
                      <a:pt x="4100052" y="471949"/>
                    </a:cubicBezTo>
                    <a:cubicBezTo>
                      <a:pt x="4109884" y="478504"/>
                      <a:pt x="4118338" y="487876"/>
                      <a:pt x="4129549" y="491613"/>
                    </a:cubicBezTo>
                    <a:lnTo>
                      <a:pt x="4159046" y="501445"/>
                    </a:lnTo>
                    <a:cubicBezTo>
                      <a:pt x="4168878" y="508000"/>
                      <a:pt x="4177973" y="515825"/>
                      <a:pt x="4188542" y="521110"/>
                    </a:cubicBezTo>
                    <a:cubicBezTo>
                      <a:pt x="4197812" y="525745"/>
                      <a:pt x="4208979" y="525909"/>
                      <a:pt x="4218039" y="530942"/>
                    </a:cubicBezTo>
                    <a:cubicBezTo>
                      <a:pt x="4238699" y="542420"/>
                      <a:pt x="4257368" y="557161"/>
                      <a:pt x="4277033" y="570271"/>
                    </a:cubicBezTo>
                    <a:lnTo>
                      <a:pt x="4306530" y="589936"/>
                    </a:lnTo>
                    <a:lnTo>
                      <a:pt x="4336026" y="609600"/>
                    </a:lnTo>
                    <a:cubicBezTo>
                      <a:pt x="4342581" y="619432"/>
                      <a:pt x="4347335" y="630741"/>
                      <a:pt x="4355691" y="639097"/>
                    </a:cubicBezTo>
                    <a:cubicBezTo>
                      <a:pt x="4364047" y="647453"/>
                      <a:pt x="4375735" y="651671"/>
                      <a:pt x="4385188" y="658761"/>
                    </a:cubicBezTo>
                    <a:cubicBezTo>
                      <a:pt x="4388896" y="661542"/>
                      <a:pt x="4391743" y="665316"/>
                      <a:pt x="4395020" y="668594"/>
                    </a:cubicBezTo>
                  </a:path>
                </a:pathLst>
              </a:custGeom>
              <a:blipFill>
                <a:blip r:embed="rId6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KE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Flowchart: Delay 268">
                <a:extLst>
                  <a:ext uri="{FF2B5EF4-FFF2-40B4-BE49-F238E27FC236}">
                    <a16:creationId xmlns:a16="http://schemas.microsoft.com/office/drawing/2014/main" id="{0A9EA82F-8768-532C-0ACB-58C8928517AE}"/>
                  </a:ext>
                </a:extLst>
              </p:cNvPr>
              <p:cNvSpPr/>
              <p:nvPr/>
            </p:nvSpPr>
            <p:spPr>
              <a:xfrm rot="5400000">
                <a:off x="2271666" y="2266882"/>
                <a:ext cx="1547425" cy="2827691"/>
              </a:xfrm>
              <a:prstGeom prst="flowChartDelay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KE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367FDD63-D53B-3A3F-2A91-341168DE66AA}"/>
                </a:ext>
              </a:extLst>
            </p:cNvPr>
            <p:cNvSpPr/>
            <p:nvPr/>
          </p:nvSpPr>
          <p:spPr>
            <a:xfrm>
              <a:off x="5835456" y="5384058"/>
              <a:ext cx="2255238" cy="593908"/>
            </a:xfrm>
            <a:custGeom>
              <a:avLst/>
              <a:gdLst>
                <a:gd name="connsiteX0" fmla="*/ 0 w 2686050"/>
                <a:gd name="connsiteY0" fmla="*/ 114300 h 662940"/>
                <a:gd name="connsiteX1" fmla="*/ 68580 w 2686050"/>
                <a:gd name="connsiteY1" fmla="*/ 251460 h 662940"/>
                <a:gd name="connsiteX2" fmla="*/ 251460 w 2686050"/>
                <a:gd name="connsiteY2" fmla="*/ 365760 h 662940"/>
                <a:gd name="connsiteX3" fmla="*/ 297180 w 2686050"/>
                <a:gd name="connsiteY3" fmla="*/ 434340 h 662940"/>
                <a:gd name="connsiteX4" fmla="*/ 502920 w 2686050"/>
                <a:gd name="connsiteY4" fmla="*/ 525780 h 662940"/>
                <a:gd name="connsiteX5" fmla="*/ 777240 w 2686050"/>
                <a:gd name="connsiteY5" fmla="*/ 605790 h 662940"/>
                <a:gd name="connsiteX6" fmla="*/ 1097280 w 2686050"/>
                <a:gd name="connsiteY6" fmla="*/ 651510 h 662940"/>
                <a:gd name="connsiteX7" fmla="*/ 1405890 w 2686050"/>
                <a:gd name="connsiteY7" fmla="*/ 662940 h 662940"/>
                <a:gd name="connsiteX8" fmla="*/ 1668780 w 2686050"/>
                <a:gd name="connsiteY8" fmla="*/ 640080 h 662940"/>
                <a:gd name="connsiteX9" fmla="*/ 2011680 w 2686050"/>
                <a:gd name="connsiteY9" fmla="*/ 560070 h 662940"/>
                <a:gd name="connsiteX10" fmla="*/ 2228850 w 2686050"/>
                <a:gd name="connsiteY10" fmla="*/ 468630 h 662940"/>
                <a:gd name="connsiteX11" fmla="*/ 2423160 w 2686050"/>
                <a:gd name="connsiteY11" fmla="*/ 400050 h 662940"/>
                <a:gd name="connsiteX12" fmla="*/ 2560320 w 2686050"/>
                <a:gd name="connsiteY12" fmla="*/ 285750 h 662940"/>
                <a:gd name="connsiteX13" fmla="*/ 2686050 w 2686050"/>
                <a:gd name="connsiteY13" fmla="*/ 160020 h 662940"/>
                <a:gd name="connsiteX14" fmla="*/ 2388870 w 2686050"/>
                <a:gd name="connsiteY14" fmla="*/ 102870 h 662940"/>
                <a:gd name="connsiteX15" fmla="*/ 1634490 w 2686050"/>
                <a:gd name="connsiteY15" fmla="*/ 57150 h 662940"/>
                <a:gd name="connsiteX16" fmla="*/ 1280160 w 2686050"/>
                <a:gd name="connsiteY16" fmla="*/ 0 h 662940"/>
                <a:gd name="connsiteX17" fmla="*/ 742950 w 2686050"/>
                <a:gd name="connsiteY17" fmla="*/ 11430 h 662940"/>
                <a:gd name="connsiteX18" fmla="*/ 560070 w 2686050"/>
                <a:gd name="connsiteY18" fmla="*/ 22860 h 662940"/>
                <a:gd name="connsiteX19" fmla="*/ 285750 w 2686050"/>
                <a:gd name="connsiteY19" fmla="*/ 68580 h 662940"/>
                <a:gd name="connsiteX20" fmla="*/ 0 w 2686050"/>
                <a:gd name="connsiteY20" fmla="*/ 114300 h 662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86050" h="662940">
                  <a:moveTo>
                    <a:pt x="0" y="114300"/>
                  </a:moveTo>
                  <a:lnTo>
                    <a:pt x="68580" y="251460"/>
                  </a:lnTo>
                  <a:lnTo>
                    <a:pt x="251460" y="365760"/>
                  </a:lnTo>
                  <a:lnTo>
                    <a:pt x="297180" y="434340"/>
                  </a:lnTo>
                  <a:lnTo>
                    <a:pt x="502920" y="525780"/>
                  </a:lnTo>
                  <a:lnTo>
                    <a:pt x="777240" y="605790"/>
                  </a:lnTo>
                  <a:lnTo>
                    <a:pt x="1097280" y="651510"/>
                  </a:lnTo>
                  <a:lnTo>
                    <a:pt x="1405890" y="662940"/>
                  </a:lnTo>
                  <a:lnTo>
                    <a:pt x="1668780" y="640080"/>
                  </a:lnTo>
                  <a:lnTo>
                    <a:pt x="2011680" y="560070"/>
                  </a:lnTo>
                  <a:lnTo>
                    <a:pt x="2228850" y="468630"/>
                  </a:lnTo>
                  <a:lnTo>
                    <a:pt x="2423160" y="400050"/>
                  </a:lnTo>
                  <a:lnTo>
                    <a:pt x="2560320" y="285750"/>
                  </a:lnTo>
                  <a:lnTo>
                    <a:pt x="2686050" y="160020"/>
                  </a:lnTo>
                  <a:lnTo>
                    <a:pt x="2388870" y="102870"/>
                  </a:lnTo>
                  <a:lnTo>
                    <a:pt x="1634490" y="57150"/>
                  </a:lnTo>
                  <a:lnTo>
                    <a:pt x="1280160" y="0"/>
                  </a:lnTo>
                  <a:lnTo>
                    <a:pt x="742950" y="11430"/>
                  </a:lnTo>
                  <a:lnTo>
                    <a:pt x="560070" y="22860"/>
                  </a:lnTo>
                  <a:lnTo>
                    <a:pt x="285750" y="68580"/>
                  </a:lnTo>
                  <a:lnTo>
                    <a:pt x="0" y="114300"/>
                  </a:lnTo>
                  <a:close/>
                </a:path>
              </a:pathLst>
            </a:custGeom>
            <a:blipFill>
              <a:blip r:embed="rId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09E01948-B52A-FC35-D240-E0D3114D6562}"/>
                </a:ext>
              </a:extLst>
            </p:cNvPr>
            <p:cNvSpPr/>
            <p:nvPr/>
          </p:nvSpPr>
          <p:spPr>
            <a:xfrm>
              <a:off x="5796882" y="4734326"/>
              <a:ext cx="1933737" cy="299528"/>
            </a:xfrm>
            <a:custGeom>
              <a:avLst/>
              <a:gdLst>
                <a:gd name="connsiteX0" fmla="*/ 0 w 2686050"/>
                <a:gd name="connsiteY0" fmla="*/ 182880 h 262890"/>
                <a:gd name="connsiteX1" fmla="*/ 285750 w 2686050"/>
                <a:gd name="connsiteY1" fmla="*/ 137160 h 262890"/>
                <a:gd name="connsiteX2" fmla="*/ 571500 w 2686050"/>
                <a:gd name="connsiteY2" fmla="*/ 102870 h 262890"/>
                <a:gd name="connsiteX3" fmla="*/ 960120 w 2686050"/>
                <a:gd name="connsiteY3" fmla="*/ 91440 h 262890"/>
                <a:gd name="connsiteX4" fmla="*/ 1280160 w 2686050"/>
                <a:gd name="connsiteY4" fmla="*/ 80010 h 262890"/>
                <a:gd name="connsiteX5" fmla="*/ 1703070 w 2686050"/>
                <a:gd name="connsiteY5" fmla="*/ 137160 h 262890"/>
                <a:gd name="connsiteX6" fmla="*/ 2068830 w 2686050"/>
                <a:gd name="connsiteY6" fmla="*/ 182880 h 262890"/>
                <a:gd name="connsiteX7" fmla="*/ 2446020 w 2686050"/>
                <a:gd name="connsiteY7" fmla="*/ 194310 h 262890"/>
                <a:gd name="connsiteX8" fmla="*/ 2686050 w 2686050"/>
                <a:gd name="connsiteY8" fmla="*/ 262890 h 262890"/>
                <a:gd name="connsiteX9" fmla="*/ 2594610 w 2686050"/>
                <a:gd name="connsiteY9" fmla="*/ 171450 h 262890"/>
                <a:gd name="connsiteX10" fmla="*/ 2446020 w 2686050"/>
                <a:gd name="connsiteY10" fmla="*/ 125730 h 262890"/>
                <a:gd name="connsiteX11" fmla="*/ 2228850 w 2686050"/>
                <a:gd name="connsiteY11" fmla="*/ 80010 h 262890"/>
                <a:gd name="connsiteX12" fmla="*/ 2000250 w 2686050"/>
                <a:gd name="connsiteY12" fmla="*/ 57150 h 262890"/>
                <a:gd name="connsiteX13" fmla="*/ 1543050 w 2686050"/>
                <a:gd name="connsiteY13" fmla="*/ 11430 h 262890"/>
                <a:gd name="connsiteX14" fmla="*/ 1325880 w 2686050"/>
                <a:gd name="connsiteY14" fmla="*/ 11430 h 262890"/>
                <a:gd name="connsiteX15" fmla="*/ 994410 w 2686050"/>
                <a:gd name="connsiteY15" fmla="*/ 0 h 262890"/>
                <a:gd name="connsiteX16" fmla="*/ 605790 w 2686050"/>
                <a:gd name="connsiteY16" fmla="*/ 22860 h 262890"/>
                <a:gd name="connsiteX17" fmla="*/ 274320 w 2686050"/>
                <a:gd name="connsiteY17" fmla="*/ 91440 h 262890"/>
                <a:gd name="connsiteX18" fmla="*/ 0 w 2686050"/>
                <a:gd name="connsiteY18" fmla="*/ 18288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686050" h="262890">
                  <a:moveTo>
                    <a:pt x="0" y="182880"/>
                  </a:moveTo>
                  <a:lnTo>
                    <a:pt x="285750" y="137160"/>
                  </a:lnTo>
                  <a:lnTo>
                    <a:pt x="571500" y="102870"/>
                  </a:lnTo>
                  <a:lnTo>
                    <a:pt x="960120" y="91440"/>
                  </a:lnTo>
                  <a:lnTo>
                    <a:pt x="1280160" y="80010"/>
                  </a:lnTo>
                  <a:lnTo>
                    <a:pt x="1703070" y="137160"/>
                  </a:lnTo>
                  <a:lnTo>
                    <a:pt x="2068830" y="182880"/>
                  </a:lnTo>
                  <a:lnTo>
                    <a:pt x="2446020" y="194310"/>
                  </a:lnTo>
                  <a:lnTo>
                    <a:pt x="2686050" y="262890"/>
                  </a:lnTo>
                  <a:lnTo>
                    <a:pt x="2594610" y="171450"/>
                  </a:lnTo>
                  <a:lnTo>
                    <a:pt x="2446020" y="125730"/>
                  </a:lnTo>
                  <a:lnTo>
                    <a:pt x="2228850" y="80010"/>
                  </a:lnTo>
                  <a:lnTo>
                    <a:pt x="2000250" y="57150"/>
                  </a:lnTo>
                  <a:lnTo>
                    <a:pt x="1543050" y="11430"/>
                  </a:lnTo>
                  <a:lnTo>
                    <a:pt x="1325880" y="11430"/>
                  </a:lnTo>
                  <a:lnTo>
                    <a:pt x="994410" y="0"/>
                  </a:lnTo>
                  <a:lnTo>
                    <a:pt x="605790" y="22860"/>
                  </a:lnTo>
                  <a:lnTo>
                    <a:pt x="274320" y="91440"/>
                  </a:lnTo>
                  <a:lnTo>
                    <a:pt x="0" y="182880"/>
                  </a:lnTo>
                  <a:close/>
                </a:path>
              </a:pathLst>
            </a:custGeom>
            <a:blipFill>
              <a:blip r:embed="rId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Thought Bubble: Cloud 214">
              <a:extLst>
                <a:ext uri="{FF2B5EF4-FFF2-40B4-BE49-F238E27FC236}">
                  <a16:creationId xmlns:a16="http://schemas.microsoft.com/office/drawing/2014/main" id="{7E18F729-FCAD-2245-7318-01252A8EE84A}"/>
                </a:ext>
              </a:extLst>
            </p:cNvPr>
            <p:cNvSpPr/>
            <p:nvPr/>
          </p:nvSpPr>
          <p:spPr>
            <a:xfrm>
              <a:off x="7103059" y="4558273"/>
              <a:ext cx="273960" cy="189087"/>
            </a:xfrm>
            <a:prstGeom prst="cloudCallout">
              <a:avLst>
                <a:gd name="adj1" fmla="val 260"/>
                <a:gd name="adj2" fmla="val 83586"/>
              </a:avLst>
            </a:prstGeom>
            <a:blipFill>
              <a:blip r:embed="rId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Lightning Bolt 215">
              <a:extLst>
                <a:ext uri="{FF2B5EF4-FFF2-40B4-BE49-F238E27FC236}">
                  <a16:creationId xmlns:a16="http://schemas.microsoft.com/office/drawing/2014/main" id="{54A70AA6-E375-9E16-85DE-AB6D53198E55}"/>
                </a:ext>
              </a:extLst>
            </p:cNvPr>
            <p:cNvSpPr/>
            <p:nvPr/>
          </p:nvSpPr>
          <p:spPr>
            <a:xfrm rot="9575391" flipH="1">
              <a:off x="7048938" y="4611833"/>
              <a:ext cx="76159" cy="189087"/>
            </a:xfrm>
            <a:prstGeom prst="lightningBolt">
              <a:avLst/>
            </a:prstGeom>
            <a:solidFill>
              <a:srgbClr val="0082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7" name="Graphic 216" descr="Forest scene">
              <a:extLst>
                <a:ext uri="{FF2B5EF4-FFF2-40B4-BE49-F238E27FC236}">
                  <a16:creationId xmlns:a16="http://schemas.microsoft.com/office/drawing/2014/main" id="{752D916E-086F-85A2-A563-898DB900B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6660114" y="4561809"/>
              <a:ext cx="300245" cy="290020"/>
            </a:xfrm>
            <a:prstGeom prst="rect">
              <a:avLst/>
            </a:prstGeom>
          </p:spPr>
        </p:pic>
        <p:pic>
          <p:nvPicPr>
            <p:cNvPr id="218" name="Graphic 217" descr="Forest scene">
              <a:extLst>
                <a:ext uri="{FF2B5EF4-FFF2-40B4-BE49-F238E27FC236}">
                  <a16:creationId xmlns:a16="http://schemas.microsoft.com/office/drawing/2014/main" id="{1B1A1E67-4012-45B9-E112-8B7CEA803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6267955" y="4479004"/>
              <a:ext cx="376087" cy="363279"/>
            </a:xfrm>
            <a:prstGeom prst="rect">
              <a:avLst/>
            </a:prstGeom>
          </p:spPr>
        </p:pic>
        <p:sp>
          <p:nvSpPr>
            <p:cNvPr id="219" name="Lightning Bolt 218">
              <a:extLst>
                <a:ext uri="{FF2B5EF4-FFF2-40B4-BE49-F238E27FC236}">
                  <a16:creationId xmlns:a16="http://schemas.microsoft.com/office/drawing/2014/main" id="{15B33328-B5C1-1690-3710-5669F82DA95F}"/>
                </a:ext>
              </a:extLst>
            </p:cNvPr>
            <p:cNvSpPr/>
            <p:nvPr/>
          </p:nvSpPr>
          <p:spPr>
            <a:xfrm rot="10186119" flipH="1">
              <a:off x="6064939" y="4655206"/>
              <a:ext cx="76159" cy="189087"/>
            </a:xfrm>
            <a:prstGeom prst="lightningBolt">
              <a:avLst/>
            </a:prstGeom>
            <a:solidFill>
              <a:srgbClr val="0082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Lightning Bolt 220">
              <a:extLst>
                <a:ext uri="{FF2B5EF4-FFF2-40B4-BE49-F238E27FC236}">
                  <a16:creationId xmlns:a16="http://schemas.microsoft.com/office/drawing/2014/main" id="{594F054D-3158-82C2-EDF5-E04180C525EF}"/>
                </a:ext>
              </a:extLst>
            </p:cNvPr>
            <p:cNvSpPr/>
            <p:nvPr/>
          </p:nvSpPr>
          <p:spPr>
            <a:xfrm rot="10186119" flipH="1">
              <a:off x="6003239" y="4636196"/>
              <a:ext cx="76159" cy="189087"/>
            </a:xfrm>
            <a:prstGeom prst="lightningBolt">
              <a:avLst/>
            </a:prstGeom>
            <a:solidFill>
              <a:srgbClr val="0082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" name="Lightning Bolt 255">
              <a:extLst>
                <a:ext uri="{FF2B5EF4-FFF2-40B4-BE49-F238E27FC236}">
                  <a16:creationId xmlns:a16="http://schemas.microsoft.com/office/drawing/2014/main" id="{2A7C3D3A-A20E-83FF-6A3C-14B6A716BF09}"/>
                </a:ext>
              </a:extLst>
            </p:cNvPr>
            <p:cNvSpPr/>
            <p:nvPr/>
          </p:nvSpPr>
          <p:spPr>
            <a:xfrm rot="10186119" flipH="1">
              <a:off x="5904281" y="4643616"/>
              <a:ext cx="76159" cy="189087"/>
            </a:xfrm>
            <a:prstGeom prst="lightningBolt">
              <a:avLst/>
            </a:prstGeom>
            <a:solidFill>
              <a:srgbClr val="0082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7" name="Lightning Bolt 256">
              <a:extLst>
                <a:ext uri="{FF2B5EF4-FFF2-40B4-BE49-F238E27FC236}">
                  <a16:creationId xmlns:a16="http://schemas.microsoft.com/office/drawing/2014/main" id="{4BF103C9-8ECF-A6A6-2025-8D44B6AEFEB7}"/>
                </a:ext>
              </a:extLst>
            </p:cNvPr>
            <p:cNvSpPr/>
            <p:nvPr/>
          </p:nvSpPr>
          <p:spPr>
            <a:xfrm rot="10186119" flipH="1">
              <a:off x="5842421" y="4666679"/>
              <a:ext cx="76159" cy="189087"/>
            </a:xfrm>
            <a:prstGeom prst="lightningBolt">
              <a:avLst/>
            </a:prstGeom>
            <a:solidFill>
              <a:srgbClr val="0082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8" name="Lightning Bolt 257">
              <a:extLst>
                <a:ext uri="{FF2B5EF4-FFF2-40B4-BE49-F238E27FC236}">
                  <a16:creationId xmlns:a16="http://schemas.microsoft.com/office/drawing/2014/main" id="{1002E47C-ACE0-6401-C24E-C2CEDAF5F7EA}"/>
                </a:ext>
              </a:extLst>
            </p:cNvPr>
            <p:cNvSpPr/>
            <p:nvPr/>
          </p:nvSpPr>
          <p:spPr>
            <a:xfrm rot="10186119" flipH="1">
              <a:off x="6154197" y="4625779"/>
              <a:ext cx="76159" cy="189087"/>
            </a:xfrm>
            <a:prstGeom prst="lightningBolt">
              <a:avLst/>
            </a:prstGeom>
            <a:solidFill>
              <a:srgbClr val="0082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9" name="Lightning Bolt 258">
              <a:extLst>
                <a:ext uri="{FF2B5EF4-FFF2-40B4-BE49-F238E27FC236}">
                  <a16:creationId xmlns:a16="http://schemas.microsoft.com/office/drawing/2014/main" id="{A715E368-5E5E-A0B2-17FE-531D35433906}"/>
                </a:ext>
              </a:extLst>
            </p:cNvPr>
            <p:cNvSpPr/>
            <p:nvPr/>
          </p:nvSpPr>
          <p:spPr>
            <a:xfrm rot="10186119" flipH="1">
              <a:off x="5787355" y="4671272"/>
              <a:ext cx="76159" cy="189087"/>
            </a:xfrm>
            <a:prstGeom prst="lightningBolt">
              <a:avLst/>
            </a:prstGeom>
            <a:solidFill>
              <a:srgbClr val="0082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0" name="Thought Bubble: Cloud 259">
              <a:extLst>
                <a:ext uri="{FF2B5EF4-FFF2-40B4-BE49-F238E27FC236}">
                  <a16:creationId xmlns:a16="http://schemas.microsoft.com/office/drawing/2014/main" id="{353C14D8-4FB1-D2A0-1F0B-305EB43A1A8B}"/>
                </a:ext>
              </a:extLst>
            </p:cNvPr>
            <p:cNvSpPr/>
            <p:nvPr/>
          </p:nvSpPr>
          <p:spPr>
            <a:xfrm>
              <a:off x="7426458" y="4601481"/>
              <a:ext cx="273960" cy="189087"/>
            </a:xfrm>
            <a:prstGeom prst="cloudCallout">
              <a:avLst>
                <a:gd name="adj1" fmla="val 260"/>
                <a:gd name="adj2" fmla="val 83586"/>
              </a:avLst>
            </a:prstGeom>
            <a:blipFill>
              <a:blip r:embed="rId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1" name="Thought Bubble: Cloud 260">
              <a:extLst>
                <a:ext uri="{FF2B5EF4-FFF2-40B4-BE49-F238E27FC236}">
                  <a16:creationId xmlns:a16="http://schemas.microsoft.com/office/drawing/2014/main" id="{77981B57-2398-7AC0-F4F2-8668CA25B4BE}"/>
                </a:ext>
              </a:extLst>
            </p:cNvPr>
            <p:cNvSpPr/>
            <p:nvPr/>
          </p:nvSpPr>
          <p:spPr>
            <a:xfrm>
              <a:off x="7647799" y="4762446"/>
              <a:ext cx="273960" cy="189087"/>
            </a:xfrm>
            <a:prstGeom prst="cloudCallout">
              <a:avLst>
                <a:gd name="adj1" fmla="val 260"/>
                <a:gd name="adj2" fmla="val 127549"/>
              </a:avLst>
            </a:prstGeom>
            <a:blipFill>
              <a:blip r:embed="rId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B206EA25-5031-4689-4B7A-6E72144D757B}"/>
                </a:ext>
              </a:extLst>
            </p:cNvPr>
            <p:cNvSpPr/>
            <p:nvPr/>
          </p:nvSpPr>
          <p:spPr>
            <a:xfrm>
              <a:off x="5320145" y="4812144"/>
              <a:ext cx="2826328" cy="795681"/>
            </a:xfrm>
            <a:custGeom>
              <a:avLst/>
              <a:gdLst>
                <a:gd name="connsiteX0" fmla="*/ 0 w 2826328"/>
                <a:gd name="connsiteY0" fmla="*/ 581891 h 757382"/>
                <a:gd name="connsiteX1" fmla="*/ 480291 w 2826328"/>
                <a:gd name="connsiteY1" fmla="*/ 36946 h 757382"/>
                <a:gd name="connsiteX2" fmla="*/ 498764 w 2826328"/>
                <a:gd name="connsiteY2" fmla="*/ 36946 h 757382"/>
                <a:gd name="connsiteX3" fmla="*/ 600364 w 2826328"/>
                <a:gd name="connsiteY3" fmla="*/ 0 h 757382"/>
                <a:gd name="connsiteX4" fmla="*/ 2272146 w 2826328"/>
                <a:gd name="connsiteY4" fmla="*/ 0 h 757382"/>
                <a:gd name="connsiteX5" fmla="*/ 2318328 w 2826328"/>
                <a:gd name="connsiteY5" fmla="*/ 18473 h 757382"/>
                <a:gd name="connsiteX6" fmla="*/ 2826328 w 2826328"/>
                <a:gd name="connsiteY6" fmla="*/ 748146 h 757382"/>
                <a:gd name="connsiteX7" fmla="*/ 2419928 w 2826328"/>
                <a:gd name="connsiteY7" fmla="*/ 683491 h 757382"/>
                <a:gd name="connsiteX8" fmla="*/ 1921164 w 2826328"/>
                <a:gd name="connsiteY8" fmla="*/ 665019 h 757382"/>
                <a:gd name="connsiteX9" fmla="*/ 1681019 w 2826328"/>
                <a:gd name="connsiteY9" fmla="*/ 637310 h 757382"/>
                <a:gd name="connsiteX10" fmla="*/ 1588655 w 2826328"/>
                <a:gd name="connsiteY10" fmla="*/ 618837 h 757382"/>
                <a:gd name="connsiteX11" fmla="*/ 1431637 w 2826328"/>
                <a:gd name="connsiteY11" fmla="*/ 618837 h 757382"/>
                <a:gd name="connsiteX12" fmla="*/ 1126837 w 2826328"/>
                <a:gd name="connsiteY12" fmla="*/ 646546 h 757382"/>
                <a:gd name="connsiteX13" fmla="*/ 775855 w 2826328"/>
                <a:gd name="connsiteY13" fmla="*/ 665019 h 757382"/>
                <a:gd name="connsiteX14" fmla="*/ 498764 w 2826328"/>
                <a:gd name="connsiteY14" fmla="*/ 729673 h 757382"/>
                <a:gd name="connsiteX15" fmla="*/ 304800 w 2826328"/>
                <a:gd name="connsiteY15" fmla="*/ 757382 h 757382"/>
                <a:gd name="connsiteX16" fmla="*/ 138546 w 2826328"/>
                <a:gd name="connsiteY16" fmla="*/ 711200 h 757382"/>
                <a:gd name="connsiteX17" fmla="*/ 0 w 2826328"/>
                <a:gd name="connsiteY17" fmla="*/ 581891 h 757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26328" h="757382">
                  <a:moveTo>
                    <a:pt x="0" y="581891"/>
                  </a:moveTo>
                  <a:lnTo>
                    <a:pt x="480291" y="36946"/>
                  </a:lnTo>
                  <a:lnTo>
                    <a:pt x="498764" y="36946"/>
                  </a:lnTo>
                  <a:lnTo>
                    <a:pt x="600364" y="0"/>
                  </a:lnTo>
                  <a:lnTo>
                    <a:pt x="2272146" y="0"/>
                  </a:lnTo>
                  <a:lnTo>
                    <a:pt x="2318328" y="18473"/>
                  </a:lnTo>
                  <a:lnTo>
                    <a:pt x="2826328" y="748146"/>
                  </a:lnTo>
                  <a:lnTo>
                    <a:pt x="2419928" y="683491"/>
                  </a:lnTo>
                  <a:lnTo>
                    <a:pt x="1921164" y="665019"/>
                  </a:lnTo>
                  <a:lnTo>
                    <a:pt x="1681019" y="637310"/>
                  </a:lnTo>
                  <a:lnTo>
                    <a:pt x="1588655" y="618837"/>
                  </a:lnTo>
                  <a:lnTo>
                    <a:pt x="1431637" y="618837"/>
                  </a:lnTo>
                  <a:lnTo>
                    <a:pt x="1126837" y="646546"/>
                  </a:lnTo>
                  <a:lnTo>
                    <a:pt x="775855" y="665019"/>
                  </a:lnTo>
                  <a:lnTo>
                    <a:pt x="498764" y="729673"/>
                  </a:lnTo>
                  <a:lnTo>
                    <a:pt x="304800" y="757382"/>
                  </a:lnTo>
                  <a:lnTo>
                    <a:pt x="138546" y="711200"/>
                  </a:lnTo>
                  <a:lnTo>
                    <a:pt x="0" y="581891"/>
                  </a:lnTo>
                  <a:close/>
                </a:path>
              </a:pathLst>
            </a:custGeom>
            <a:blipFill>
              <a:blip r:embed="rId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Thought Bubble: Cloud 262">
              <a:extLst>
                <a:ext uri="{FF2B5EF4-FFF2-40B4-BE49-F238E27FC236}">
                  <a16:creationId xmlns:a16="http://schemas.microsoft.com/office/drawing/2014/main" id="{ACCBBB83-518A-1553-37D4-79FAFC7AB3DC}"/>
                </a:ext>
              </a:extLst>
            </p:cNvPr>
            <p:cNvSpPr/>
            <p:nvPr/>
          </p:nvSpPr>
          <p:spPr>
            <a:xfrm>
              <a:off x="5346913" y="4961378"/>
              <a:ext cx="273960" cy="189087"/>
            </a:xfrm>
            <a:prstGeom prst="cloudCallout">
              <a:avLst>
                <a:gd name="adj1" fmla="val 260"/>
                <a:gd name="adj2" fmla="val 83586"/>
              </a:avLst>
            </a:prstGeom>
            <a:blipFill>
              <a:blip r:embed="rId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4" name="Lightning Bolt 263">
              <a:extLst>
                <a:ext uri="{FF2B5EF4-FFF2-40B4-BE49-F238E27FC236}">
                  <a16:creationId xmlns:a16="http://schemas.microsoft.com/office/drawing/2014/main" id="{E650CD86-0088-844E-4D66-A512B8381FF7}"/>
                </a:ext>
              </a:extLst>
            </p:cNvPr>
            <p:cNvSpPr/>
            <p:nvPr/>
          </p:nvSpPr>
          <p:spPr>
            <a:xfrm rot="10186119" flipH="1">
              <a:off x="7843880" y="4994496"/>
              <a:ext cx="76159" cy="189087"/>
            </a:xfrm>
            <a:prstGeom prst="lightningBolt">
              <a:avLst/>
            </a:prstGeom>
            <a:solidFill>
              <a:srgbClr val="0082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5" name="Lightning Bolt 264">
              <a:extLst>
                <a:ext uri="{FF2B5EF4-FFF2-40B4-BE49-F238E27FC236}">
                  <a16:creationId xmlns:a16="http://schemas.microsoft.com/office/drawing/2014/main" id="{D0460778-1426-1066-4144-5771C58CC578}"/>
                </a:ext>
              </a:extLst>
            </p:cNvPr>
            <p:cNvSpPr/>
            <p:nvPr/>
          </p:nvSpPr>
          <p:spPr>
            <a:xfrm rot="10186119" flipH="1">
              <a:off x="7948955" y="5180565"/>
              <a:ext cx="76159" cy="189087"/>
            </a:xfrm>
            <a:prstGeom prst="lightningBolt">
              <a:avLst/>
            </a:prstGeom>
            <a:solidFill>
              <a:srgbClr val="0082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6" name="Lightning Bolt 265">
              <a:extLst>
                <a:ext uri="{FF2B5EF4-FFF2-40B4-BE49-F238E27FC236}">
                  <a16:creationId xmlns:a16="http://schemas.microsoft.com/office/drawing/2014/main" id="{86EF93AC-74EF-5F38-CD45-C6EB5FAD8D3C}"/>
                </a:ext>
              </a:extLst>
            </p:cNvPr>
            <p:cNvSpPr/>
            <p:nvPr/>
          </p:nvSpPr>
          <p:spPr>
            <a:xfrm rot="10186119" flipH="1">
              <a:off x="8094228" y="5373057"/>
              <a:ext cx="76159" cy="189087"/>
            </a:xfrm>
            <a:prstGeom prst="lightningBolt">
              <a:avLst/>
            </a:prstGeom>
            <a:solidFill>
              <a:srgbClr val="0082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7" name="Lightning Bolt 266">
              <a:extLst>
                <a:ext uri="{FF2B5EF4-FFF2-40B4-BE49-F238E27FC236}">
                  <a16:creationId xmlns:a16="http://schemas.microsoft.com/office/drawing/2014/main" id="{DAA99E27-B10A-4F63-0805-B44DA9799B3F}"/>
                </a:ext>
              </a:extLst>
            </p:cNvPr>
            <p:cNvSpPr/>
            <p:nvPr/>
          </p:nvSpPr>
          <p:spPr>
            <a:xfrm rot="10186119" flipH="1">
              <a:off x="8036478" y="5316349"/>
              <a:ext cx="76159" cy="189087"/>
            </a:xfrm>
            <a:prstGeom prst="lightningBolt">
              <a:avLst/>
            </a:prstGeom>
            <a:solidFill>
              <a:srgbClr val="0082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70" name="TextBox 269">
            <a:extLst>
              <a:ext uri="{FF2B5EF4-FFF2-40B4-BE49-F238E27FC236}">
                <a16:creationId xmlns:a16="http://schemas.microsoft.com/office/drawing/2014/main" id="{53008E22-9041-2D51-985E-9E473B44F1E1}"/>
              </a:ext>
            </a:extLst>
          </p:cNvPr>
          <p:cNvSpPr txBox="1"/>
          <p:nvPr/>
        </p:nvSpPr>
        <p:spPr>
          <a:xfrm>
            <a:off x="3459795" y="6381070"/>
            <a:ext cx="26154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8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Planting (with manure + fertilizer)</a:t>
            </a:r>
            <a:endParaRPr kumimoji="0" lang="en-KE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008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1" name="Straight Arrow Connector 270">
            <a:extLst>
              <a:ext uri="{FF2B5EF4-FFF2-40B4-BE49-F238E27FC236}">
                <a16:creationId xmlns:a16="http://schemas.microsoft.com/office/drawing/2014/main" id="{744CE5D0-DD14-961E-54BE-8D725198CC18}"/>
              </a:ext>
            </a:extLst>
          </p:cNvPr>
          <p:cNvCxnSpPr>
            <a:cxnSpLocks/>
          </p:cNvCxnSpPr>
          <p:nvPr/>
        </p:nvCxnSpPr>
        <p:spPr>
          <a:xfrm>
            <a:off x="4554371" y="2847346"/>
            <a:ext cx="0" cy="22860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Arrow Connector 271">
            <a:extLst>
              <a:ext uri="{FF2B5EF4-FFF2-40B4-BE49-F238E27FC236}">
                <a16:creationId xmlns:a16="http://schemas.microsoft.com/office/drawing/2014/main" id="{1F86D7CF-0484-5D12-C3C6-B12C96D12237}"/>
              </a:ext>
            </a:extLst>
          </p:cNvPr>
          <p:cNvCxnSpPr>
            <a:cxnSpLocks/>
          </p:cNvCxnSpPr>
          <p:nvPr/>
        </p:nvCxnSpPr>
        <p:spPr>
          <a:xfrm>
            <a:off x="4555505" y="3763692"/>
            <a:ext cx="0" cy="22860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Arrow Connector 272">
            <a:extLst>
              <a:ext uri="{FF2B5EF4-FFF2-40B4-BE49-F238E27FC236}">
                <a16:creationId xmlns:a16="http://schemas.microsoft.com/office/drawing/2014/main" id="{413BD83D-4C74-B0CE-E38D-5D87215F26D1}"/>
              </a:ext>
            </a:extLst>
          </p:cNvPr>
          <p:cNvCxnSpPr>
            <a:cxnSpLocks/>
          </p:cNvCxnSpPr>
          <p:nvPr/>
        </p:nvCxnSpPr>
        <p:spPr>
          <a:xfrm>
            <a:off x="4582692" y="5060291"/>
            <a:ext cx="0" cy="22860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4" name="Group 273">
            <a:extLst>
              <a:ext uri="{FF2B5EF4-FFF2-40B4-BE49-F238E27FC236}">
                <a16:creationId xmlns:a16="http://schemas.microsoft.com/office/drawing/2014/main" id="{A4074C9C-0620-4F88-CD24-480D1B9FE8C1}"/>
              </a:ext>
            </a:extLst>
          </p:cNvPr>
          <p:cNvGrpSpPr/>
          <p:nvPr/>
        </p:nvGrpSpPr>
        <p:grpSpPr>
          <a:xfrm>
            <a:off x="2828797" y="1601742"/>
            <a:ext cx="3167901" cy="1281232"/>
            <a:chOff x="4877898" y="4558273"/>
            <a:chExt cx="3616440" cy="1433254"/>
          </a:xfrm>
        </p:grpSpPr>
        <p:grpSp>
          <p:nvGrpSpPr>
            <p:cNvPr id="275" name="Group 274">
              <a:extLst>
                <a:ext uri="{FF2B5EF4-FFF2-40B4-BE49-F238E27FC236}">
                  <a16:creationId xmlns:a16="http://schemas.microsoft.com/office/drawing/2014/main" id="{E1119A0B-C398-0B3D-E91D-304AAF8D1C00}"/>
                </a:ext>
              </a:extLst>
            </p:cNvPr>
            <p:cNvGrpSpPr/>
            <p:nvPr/>
          </p:nvGrpSpPr>
          <p:grpSpPr>
            <a:xfrm>
              <a:off x="4877898" y="4681341"/>
              <a:ext cx="3616440" cy="1310186"/>
              <a:chOff x="566377" y="2907015"/>
              <a:chExt cx="4307280" cy="1615483"/>
            </a:xfrm>
          </p:grpSpPr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9EA7C430-A283-2124-1C4D-C8A5015DB5F6}"/>
                  </a:ext>
                </a:extLst>
              </p:cNvPr>
              <p:cNvSpPr/>
              <p:nvPr/>
            </p:nvSpPr>
            <p:spPr>
              <a:xfrm>
                <a:off x="566377" y="3177370"/>
                <a:ext cx="4307280" cy="1345128"/>
              </a:xfrm>
              <a:custGeom>
                <a:avLst/>
                <a:gdLst>
                  <a:gd name="connsiteX0" fmla="*/ 0 w 4395020"/>
                  <a:gd name="connsiteY0" fmla="*/ 658761 h 668594"/>
                  <a:gd name="connsiteX1" fmla="*/ 58994 w 4395020"/>
                  <a:gd name="connsiteY1" fmla="*/ 589936 h 668594"/>
                  <a:gd name="connsiteX2" fmla="*/ 108155 w 4395020"/>
                  <a:gd name="connsiteY2" fmla="*/ 540774 h 668594"/>
                  <a:gd name="connsiteX3" fmla="*/ 117988 w 4395020"/>
                  <a:gd name="connsiteY3" fmla="*/ 511278 h 668594"/>
                  <a:gd name="connsiteX4" fmla="*/ 196646 w 4395020"/>
                  <a:gd name="connsiteY4" fmla="*/ 422787 h 668594"/>
                  <a:gd name="connsiteX5" fmla="*/ 226142 w 4395020"/>
                  <a:gd name="connsiteY5" fmla="*/ 393290 h 668594"/>
                  <a:gd name="connsiteX6" fmla="*/ 255639 w 4395020"/>
                  <a:gd name="connsiteY6" fmla="*/ 373626 h 668594"/>
                  <a:gd name="connsiteX7" fmla="*/ 285136 w 4395020"/>
                  <a:gd name="connsiteY7" fmla="*/ 344129 h 668594"/>
                  <a:gd name="connsiteX8" fmla="*/ 373626 w 4395020"/>
                  <a:gd name="connsiteY8" fmla="*/ 304800 h 668594"/>
                  <a:gd name="connsiteX9" fmla="*/ 403123 w 4395020"/>
                  <a:gd name="connsiteY9" fmla="*/ 294968 h 668594"/>
                  <a:gd name="connsiteX10" fmla="*/ 766917 w 4395020"/>
                  <a:gd name="connsiteY10" fmla="*/ 314632 h 668594"/>
                  <a:gd name="connsiteX11" fmla="*/ 825910 w 4395020"/>
                  <a:gd name="connsiteY11" fmla="*/ 334297 h 668594"/>
                  <a:gd name="connsiteX12" fmla="*/ 894736 w 4395020"/>
                  <a:gd name="connsiteY12" fmla="*/ 353961 h 668594"/>
                  <a:gd name="connsiteX13" fmla="*/ 1022555 w 4395020"/>
                  <a:gd name="connsiteY13" fmla="*/ 373626 h 668594"/>
                  <a:gd name="connsiteX14" fmla="*/ 1061884 w 4395020"/>
                  <a:gd name="connsiteY14" fmla="*/ 383458 h 668594"/>
                  <a:gd name="connsiteX15" fmla="*/ 1111046 w 4395020"/>
                  <a:gd name="connsiteY15" fmla="*/ 393290 h 668594"/>
                  <a:gd name="connsiteX16" fmla="*/ 1356852 w 4395020"/>
                  <a:gd name="connsiteY16" fmla="*/ 383458 h 668594"/>
                  <a:gd name="connsiteX17" fmla="*/ 1386349 w 4395020"/>
                  <a:gd name="connsiteY17" fmla="*/ 373626 h 668594"/>
                  <a:gd name="connsiteX18" fmla="*/ 1425678 w 4395020"/>
                  <a:gd name="connsiteY18" fmla="*/ 363794 h 668594"/>
                  <a:gd name="connsiteX19" fmla="*/ 1455175 w 4395020"/>
                  <a:gd name="connsiteY19" fmla="*/ 353961 h 668594"/>
                  <a:gd name="connsiteX20" fmla="*/ 1524000 w 4395020"/>
                  <a:gd name="connsiteY20" fmla="*/ 334297 h 668594"/>
                  <a:gd name="connsiteX21" fmla="*/ 1582994 w 4395020"/>
                  <a:gd name="connsiteY21" fmla="*/ 304800 h 668594"/>
                  <a:gd name="connsiteX22" fmla="*/ 1651820 w 4395020"/>
                  <a:gd name="connsiteY22" fmla="*/ 275303 h 668594"/>
                  <a:gd name="connsiteX23" fmla="*/ 1740310 w 4395020"/>
                  <a:gd name="connsiteY23" fmla="*/ 235974 h 668594"/>
                  <a:gd name="connsiteX24" fmla="*/ 1769807 w 4395020"/>
                  <a:gd name="connsiteY24" fmla="*/ 226142 h 668594"/>
                  <a:gd name="connsiteX25" fmla="*/ 1887794 w 4395020"/>
                  <a:gd name="connsiteY25" fmla="*/ 196645 h 668594"/>
                  <a:gd name="connsiteX26" fmla="*/ 1917291 w 4395020"/>
                  <a:gd name="connsiteY26" fmla="*/ 176981 h 668594"/>
                  <a:gd name="connsiteX27" fmla="*/ 1986117 w 4395020"/>
                  <a:gd name="connsiteY27" fmla="*/ 117987 h 668594"/>
                  <a:gd name="connsiteX28" fmla="*/ 2015613 w 4395020"/>
                  <a:gd name="connsiteY28" fmla="*/ 108155 h 668594"/>
                  <a:gd name="connsiteX29" fmla="*/ 2074607 w 4395020"/>
                  <a:gd name="connsiteY29" fmla="*/ 68826 h 668594"/>
                  <a:gd name="connsiteX30" fmla="*/ 2113936 w 4395020"/>
                  <a:gd name="connsiteY30" fmla="*/ 58994 h 668594"/>
                  <a:gd name="connsiteX31" fmla="*/ 2143433 w 4395020"/>
                  <a:gd name="connsiteY31" fmla="*/ 49161 h 668594"/>
                  <a:gd name="connsiteX32" fmla="*/ 2222091 w 4395020"/>
                  <a:gd name="connsiteY32" fmla="*/ 29497 h 668594"/>
                  <a:gd name="connsiteX33" fmla="*/ 2261420 w 4395020"/>
                  <a:gd name="connsiteY33" fmla="*/ 19665 h 668594"/>
                  <a:gd name="connsiteX34" fmla="*/ 2369575 w 4395020"/>
                  <a:gd name="connsiteY34" fmla="*/ 0 h 668594"/>
                  <a:gd name="connsiteX35" fmla="*/ 2536723 w 4395020"/>
                  <a:gd name="connsiteY35" fmla="*/ 9832 h 668594"/>
                  <a:gd name="connsiteX36" fmla="*/ 2576052 w 4395020"/>
                  <a:gd name="connsiteY36" fmla="*/ 19665 h 668594"/>
                  <a:gd name="connsiteX37" fmla="*/ 2635046 w 4395020"/>
                  <a:gd name="connsiteY37" fmla="*/ 29497 h 668594"/>
                  <a:gd name="connsiteX38" fmla="*/ 2703871 w 4395020"/>
                  <a:gd name="connsiteY38" fmla="*/ 49161 h 668594"/>
                  <a:gd name="connsiteX39" fmla="*/ 2782530 w 4395020"/>
                  <a:gd name="connsiteY39" fmla="*/ 68826 h 668594"/>
                  <a:gd name="connsiteX40" fmla="*/ 2821859 w 4395020"/>
                  <a:gd name="connsiteY40" fmla="*/ 78658 h 668594"/>
                  <a:gd name="connsiteX41" fmla="*/ 2851355 w 4395020"/>
                  <a:gd name="connsiteY41" fmla="*/ 88490 h 668594"/>
                  <a:gd name="connsiteX42" fmla="*/ 2880852 w 4395020"/>
                  <a:gd name="connsiteY42" fmla="*/ 108155 h 668594"/>
                  <a:gd name="connsiteX43" fmla="*/ 2979175 w 4395020"/>
                  <a:gd name="connsiteY43" fmla="*/ 137652 h 668594"/>
                  <a:gd name="connsiteX44" fmla="*/ 3038168 w 4395020"/>
                  <a:gd name="connsiteY44" fmla="*/ 167149 h 668594"/>
                  <a:gd name="connsiteX45" fmla="*/ 3067665 w 4395020"/>
                  <a:gd name="connsiteY45" fmla="*/ 186813 h 668594"/>
                  <a:gd name="connsiteX46" fmla="*/ 3126659 w 4395020"/>
                  <a:gd name="connsiteY46" fmla="*/ 196645 h 668594"/>
                  <a:gd name="connsiteX47" fmla="*/ 3175820 w 4395020"/>
                  <a:gd name="connsiteY47" fmla="*/ 206478 h 668594"/>
                  <a:gd name="connsiteX48" fmla="*/ 3205317 w 4395020"/>
                  <a:gd name="connsiteY48" fmla="*/ 216310 h 668594"/>
                  <a:gd name="connsiteX49" fmla="*/ 3372465 w 4395020"/>
                  <a:gd name="connsiteY49" fmla="*/ 226142 h 668594"/>
                  <a:gd name="connsiteX50" fmla="*/ 3441291 w 4395020"/>
                  <a:gd name="connsiteY50" fmla="*/ 235974 h 668594"/>
                  <a:gd name="connsiteX51" fmla="*/ 3490452 w 4395020"/>
                  <a:gd name="connsiteY51" fmla="*/ 245807 h 668594"/>
                  <a:gd name="connsiteX52" fmla="*/ 3657600 w 4395020"/>
                  <a:gd name="connsiteY52" fmla="*/ 255639 h 668594"/>
                  <a:gd name="connsiteX53" fmla="*/ 3696930 w 4395020"/>
                  <a:gd name="connsiteY53" fmla="*/ 265471 h 668594"/>
                  <a:gd name="connsiteX54" fmla="*/ 3795252 w 4395020"/>
                  <a:gd name="connsiteY54" fmla="*/ 304800 h 668594"/>
                  <a:gd name="connsiteX55" fmla="*/ 3883742 w 4395020"/>
                  <a:gd name="connsiteY55" fmla="*/ 363794 h 668594"/>
                  <a:gd name="connsiteX56" fmla="*/ 3913239 w 4395020"/>
                  <a:gd name="connsiteY56" fmla="*/ 383458 h 668594"/>
                  <a:gd name="connsiteX57" fmla="*/ 3982065 w 4395020"/>
                  <a:gd name="connsiteY57" fmla="*/ 403123 h 668594"/>
                  <a:gd name="connsiteX58" fmla="*/ 4011562 w 4395020"/>
                  <a:gd name="connsiteY58" fmla="*/ 422787 h 668594"/>
                  <a:gd name="connsiteX59" fmla="*/ 4041059 w 4395020"/>
                  <a:gd name="connsiteY59" fmla="*/ 432619 h 668594"/>
                  <a:gd name="connsiteX60" fmla="*/ 4100052 w 4395020"/>
                  <a:gd name="connsiteY60" fmla="*/ 471949 h 668594"/>
                  <a:gd name="connsiteX61" fmla="*/ 4129549 w 4395020"/>
                  <a:gd name="connsiteY61" fmla="*/ 491613 h 668594"/>
                  <a:gd name="connsiteX62" fmla="*/ 4159046 w 4395020"/>
                  <a:gd name="connsiteY62" fmla="*/ 501445 h 668594"/>
                  <a:gd name="connsiteX63" fmla="*/ 4188542 w 4395020"/>
                  <a:gd name="connsiteY63" fmla="*/ 521110 h 668594"/>
                  <a:gd name="connsiteX64" fmla="*/ 4218039 w 4395020"/>
                  <a:gd name="connsiteY64" fmla="*/ 530942 h 668594"/>
                  <a:gd name="connsiteX65" fmla="*/ 4277033 w 4395020"/>
                  <a:gd name="connsiteY65" fmla="*/ 570271 h 668594"/>
                  <a:gd name="connsiteX66" fmla="*/ 4306530 w 4395020"/>
                  <a:gd name="connsiteY66" fmla="*/ 589936 h 668594"/>
                  <a:gd name="connsiteX67" fmla="*/ 4336026 w 4395020"/>
                  <a:gd name="connsiteY67" fmla="*/ 609600 h 668594"/>
                  <a:gd name="connsiteX68" fmla="*/ 4355691 w 4395020"/>
                  <a:gd name="connsiteY68" fmla="*/ 639097 h 668594"/>
                  <a:gd name="connsiteX69" fmla="*/ 4385188 w 4395020"/>
                  <a:gd name="connsiteY69" fmla="*/ 658761 h 668594"/>
                  <a:gd name="connsiteX70" fmla="*/ 4395020 w 4395020"/>
                  <a:gd name="connsiteY70" fmla="*/ 668594 h 668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4395020" h="668594">
                    <a:moveTo>
                      <a:pt x="0" y="658761"/>
                    </a:moveTo>
                    <a:cubicBezTo>
                      <a:pt x="72286" y="538285"/>
                      <a:pt x="-9103" y="658032"/>
                      <a:pt x="58994" y="589936"/>
                    </a:cubicBezTo>
                    <a:cubicBezTo>
                      <a:pt x="124550" y="524382"/>
                      <a:pt x="29492" y="593219"/>
                      <a:pt x="108155" y="540774"/>
                    </a:cubicBezTo>
                    <a:cubicBezTo>
                      <a:pt x="111433" y="530942"/>
                      <a:pt x="113353" y="520548"/>
                      <a:pt x="117988" y="511278"/>
                    </a:cubicBezTo>
                    <a:cubicBezTo>
                      <a:pt x="135535" y="476184"/>
                      <a:pt x="170581" y="448852"/>
                      <a:pt x="196646" y="422787"/>
                    </a:cubicBezTo>
                    <a:cubicBezTo>
                      <a:pt x="206478" y="412955"/>
                      <a:pt x="214572" y="401003"/>
                      <a:pt x="226142" y="393290"/>
                    </a:cubicBezTo>
                    <a:cubicBezTo>
                      <a:pt x="235974" y="386735"/>
                      <a:pt x="246561" y="381191"/>
                      <a:pt x="255639" y="373626"/>
                    </a:cubicBezTo>
                    <a:cubicBezTo>
                      <a:pt x="266321" y="364724"/>
                      <a:pt x="274454" y="353031"/>
                      <a:pt x="285136" y="344129"/>
                    </a:cubicBezTo>
                    <a:cubicBezTo>
                      <a:pt x="316297" y="318162"/>
                      <a:pt x="330758" y="319090"/>
                      <a:pt x="373626" y="304800"/>
                    </a:cubicBezTo>
                    <a:lnTo>
                      <a:pt x="403123" y="294968"/>
                    </a:lnTo>
                    <a:cubicBezTo>
                      <a:pt x="407150" y="295112"/>
                      <a:pt x="684425" y="298133"/>
                      <a:pt x="766917" y="314632"/>
                    </a:cubicBezTo>
                    <a:cubicBezTo>
                      <a:pt x="787243" y="318697"/>
                      <a:pt x="806246" y="327742"/>
                      <a:pt x="825910" y="334297"/>
                    </a:cubicBezTo>
                    <a:cubicBezTo>
                      <a:pt x="851181" y="342721"/>
                      <a:pt x="867577" y="349023"/>
                      <a:pt x="894736" y="353961"/>
                    </a:cubicBezTo>
                    <a:cubicBezTo>
                      <a:pt x="998607" y="372847"/>
                      <a:pt x="927532" y="354622"/>
                      <a:pt x="1022555" y="373626"/>
                    </a:cubicBezTo>
                    <a:cubicBezTo>
                      <a:pt x="1035806" y="376276"/>
                      <a:pt x="1048693" y="380527"/>
                      <a:pt x="1061884" y="383458"/>
                    </a:cubicBezTo>
                    <a:cubicBezTo>
                      <a:pt x="1078198" y="387083"/>
                      <a:pt x="1094659" y="390013"/>
                      <a:pt x="1111046" y="393290"/>
                    </a:cubicBezTo>
                    <a:cubicBezTo>
                      <a:pt x="1192981" y="390013"/>
                      <a:pt x="1275060" y="389300"/>
                      <a:pt x="1356852" y="383458"/>
                    </a:cubicBezTo>
                    <a:cubicBezTo>
                      <a:pt x="1367190" y="382720"/>
                      <a:pt x="1376384" y="376473"/>
                      <a:pt x="1386349" y="373626"/>
                    </a:cubicBezTo>
                    <a:cubicBezTo>
                      <a:pt x="1399342" y="369914"/>
                      <a:pt x="1412685" y="367506"/>
                      <a:pt x="1425678" y="363794"/>
                    </a:cubicBezTo>
                    <a:cubicBezTo>
                      <a:pt x="1435643" y="360947"/>
                      <a:pt x="1445210" y="356808"/>
                      <a:pt x="1455175" y="353961"/>
                    </a:cubicBezTo>
                    <a:cubicBezTo>
                      <a:pt x="1541614" y="329264"/>
                      <a:pt x="1453265" y="357875"/>
                      <a:pt x="1524000" y="334297"/>
                    </a:cubicBezTo>
                    <a:cubicBezTo>
                      <a:pt x="1608525" y="277946"/>
                      <a:pt x="1501587" y="345502"/>
                      <a:pt x="1582994" y="304800"/>
                    </a:cubicBezTo>
                    <a:cubicBezTo>
                      <a:pt x="1650898" y="270849"/>
                      <a:pt x="1569964" y="295769"/>
                      <a:pt x="1651820" y="275303"/>
                    </a:cubicBezTo>
                    <a:cubicBezTo>
                      <a:pt x="1698563" y="244142"/>
                      <a:pt x="1670108" y="259375"/>
                      <a:pt x="1740310" y="235974"/>
                    </a:cubicBezTo>
                    <a:cubicBezTo>
                      <a:pt x="1750142" y="232697"/>
                      <a:pt x="1759584" y="227846"/>
                      <a:pt x="1769807" y="226142"/>
                    </a:cubicBezTo>
                    <a:cubicBezTo>
                      <a:pt x="1799298" y="221227"/>
                      <a:pt x="1861823" y="213959"/>
                      <a:pt x="1887794" y="196645"/>
                    </a:cubicBezTo>
                    <a:cubicBezTo>
                      <a:pt x="1897626" y="190090"/>
                      <a:pt x="1908213" y="184546"/>
                      <a:pt x="1917291" y="176981"/>
                    </a:cubicBezTo>
                    <a:cubicBezTo>
                      <a:pt x="1955332" y="145280"/>
                      <a:pt x="1939250" y="144768"/>
                      <a:pt x="1986117" y="117987"/>
                    </a:cubicBezTo>
                    <a:cubicBezTo>
                      <a:pt x="1995115" y="112845"/>
                      <a:pt x="2005781" y="111432"/>
                      <a:pt x="2015613" y="108155"/>
                    </a:cubicBezTo>
                    <a:cubicBezTo>
                      <a:pt x="2035278" y="95045"/>
                      <a:pt x="2051679" y="74558"/>
                      <a:pt x="2074607" y="68826"/>
                    </a:cubicBezTo>
                    <a:cubicBezTo>
                      <a:pt x="2087717" y="65549"/>
                      <a:pt x="2100943" y="62706"/>
                      <a:pt x="2113936" y="58994"/>
                    </a:cubicBezTo>
                    <a:cubicBezTo>
                      <a:pt x="2123901" y="56147"/>
                      <a:pt x="2133434" y="51888"/>
                      <a:pt x="2143433" y="49161"/>
                    </a:cubicBezTo>
                    <a:cubicBezTo>
                      <a:pt x="2169507" y="42050"/>
                      <a:pt x="2195872" y="36052"/>
                      <a:pt x="2222091" y="29497"/>
                    </a:cubicBezTo>
                    <a:cubicBezTo>
                      <a:pt x="2235201" y="26220"/>
                      <a:pt x="2248043" y="21576"/>
                      <a:pt x="2261420" y="19665"/>
                    </a:cubicBezTo>
                    <a:cubicBezTo>
                      <a:pt x="2343623" y="7921"/>
                      <a:pt x="2307763" y="15453"/>
                      <a:pt x="2369575" y="0"/>
                    </a:cubicBezTo>
                    <a:cubicBezTo>
                      <a:pt x="2425291" y="3277"/>
                      <a:pt x="2481162" y="4540"/>
                      <a:pt x="2536723" y="9832"/>
                    </a:cubicBezTo>
                    <a:cubicBezTo>
                      <a:pt x="2550175" y="11113"/>
                      <a:pt x="2562801" y="17015"/>
                      <a:pt x="2576052" y="19665"/>
                    </a:cubicBezTo>
                    <a:cubicBezTo>
                      <a:pt x="2595601" y="23575"/>
                      <a:pt x="2615497" y="25587"/>
                      <a:pt x="2635046" y="29497"/>
                    </a:cubicBezTo>
                    <a:cubicBezTo>
                      <a:pt x="2696454" y="41778"/>
                      <a:pt x="2652333" y="35105"/>
                      <a:pt x="2703871" y="49161"/>
                    </a:cubicBezTo>
                    <a:cubicBezTo>
                      <a:pt x="2729945" y="56272"/>
                      <a:pt x="2756310" y="62271"/>
                      <a:pt x="2782530" y="68826"/>
                    </a:cubicBezTo>
                    <a:cubicBezTo>
                      <a:pt x="2795640" y="72103"/>
                      <a:pt x="2809039" y="74385"/>
                      <a:pt x="2821859" y="78658"/>
                    </a:cubicBezTo>
                    <a:lnTo>
                      <a:pt x="2851355" y="88490"/>
                    </a:lnTo>
                    <a:cubicBezTo>
                      <a:pt x="2861187" y="95045"/>
                      <a:pt x="2869990" y="103500"/>
                      <a:pt x="2880852" y="108155"/>
                    </a:cubicBezTo>
                    <a:cubicBezTo>
                      <a:pt x="2919330" y="124646"/>
                      <a:pt x="2939514" y="111211"/>
                      <a:pt x="2979175" y="137652"/>
                    </a:cubicBezTo>
                    <a:cubicBezTo>
                      <a:pt x="3063700" y="194002"/>
                      <a:pt x="2956759" y="126445"/>
                      <a:pt x="3038168" y="167149"/>
                    </a:cubicBezTo>
                    <a:cubicBezTo>
                      <a:pt x="3048737" y="172434"/>
                      <a:pt x="3056454" y="183076"/>
                      <a:pt x="3067665" y="186813"/>
                    </a:cubicBezTo>
                    <a:cubicBezTo>
                      <a:pt x="3086578" y="193117"/>
                      <a:pt x="3107045" y="193079"/>
                      <a:pt x="3126659" y="196645"/>
                    </a:cubicBezTo>
                    <a:cubicBezTo>
                      <a:pt x="3143101" y="199635"/>
                      <a:pt x="3159607" y="202425"/>
                      <a:pt x="3175820" y="206478"/>
                    </a:cubicBezTo>
                    <a:cubicBezTo>
                      <a:pt x="3185875" y="208992"/>
                      <a:pt x="3195004" y="215279"/>
                      <a:pt x="3205317" y="216310"/>
                    </a:cubicBezTo>
                    <a:cubicBezTo>
                      <a:pt x="3260852" y="221863"/>
                      <a:pt x="3316749" y="222865"/>
                      <a:pt x="3372465" y="226142"/>
                    </a:cubicBezTo>
                    <a:cubicBezTo>
                      <a:pt x="3395407" y="229419"/>
                      <a:pt x="3418431" y="232164"/>
                      <a:pt x="3441291" y="235974"/>
                    </a:cubicBezTo>
                    <a:cubicBezTo>
                      <a:pt x="3457775" y="238721"/>
                      <a:pt x="3473809" y="244294"/>
                      <a:pt x="3490452" y="245807"/>
                    </a:cubicBezTo>
                    <a:cubicBezTo>
                      <a:pt x="3546035" y="250860"/>
                      <a:pt x="3601884" y="252362"/>
                      <a:pt x="3657600" y="255639"/>
                    </a:cubicBezTo>
                    <a:cubicBezTo>
                      <a:pt x="3670710" y="258916"/>
                      <a:pt x="3683986" y="261588"/>
                      <a:pt x="3696930" y="265471"/>
                    </a:cubicBezTo>
                    <a:cubicBezTo>
                      <a:pt x="3734444" y="276725"/>
                      <a:pt x="3762404" y="285091"/>
                      <a:pt x="3795252" y="304800"/>
                    </a:cubicBezTo>
                    <a:cubicBezTo>
                      <a:pt x="3795305" y="304832"/>
                      <a:pt x="3868968" y="353944"/>
                      <a:pt x="3883742" y="363794"/>
                    </a:cubicBezTo>
                    <a:cubicBezTo>
                      <a:pt x="3893574" y="370349"/>
                      <a:pt x="3902028" y="379721"/>
                      <a:pt x="3913239" y="383458"/>
                    </a:cubicBezTo>
                    <a:cubicBezTo>
                      <a:pt x="3955556" y="397563"/>
                      <a:pt x="3932681" y="390776"/>
                      <a:pt x="3982065" y="403123"/>
                    </a:cubicBezTo>
                    <a:cubicBezTo>
                      <a:pt x="3991897" y="409678"/>
                      <a:pt x="4000993" y="417502"/>
                      <a:pt x="4011562" y="422787"/>
                    </a:cubicBezTo>
                    <a:cubicBezTo>
                      <a:pt x="4020832" y="427422"/>
                      <a:pt x="4031999" y="427586"/>
                      <a:pt x="4041059" y="432619"/>
                    </a:cubicBezTo>
                    <a:cubicBezTo>
                      <a:pt x="4061719" y="444097"/>
                      <a:pt x="4080388" y="458839"/>
                      <a:pt x="4100052" y="471949"/>
                    </a:cubicBezTo>
                    <a:cubicBezTo>
                      <a:pt x="4109884" y="478504"/>
                      <a:pt x="4118338" y="487876"/>
                      <a:pt x="4129549" y="491613"/>
                    </a:cubicBezTo>
                    <a:lnTo>
                      <a:pt x="4159046" y="501445"/>
                    </a:lnTo>
                    <a:cubicBezTo>
                      <a:pt x="4168878" y="508000"/>
                      <a:pt x="4177973" y="515825"/>
                      <a:pt x="4188542" y="521110"/>
                    </a:cubicBezTo>
                    <a:cubicBezTo>
                      <a:pt x="4197812" y="525745"/>
                      <a:pt x="4208979" y="525909"/>
                      <a:pt x="4218039" y="530942"/>
                    </a:cubicBezTo>
                    <a:cubicBezTo>
                      <a:pt x="4238699" y="542420"/>
                      <a:pt x="4257368" y="557161"/>
                      <a:pt x="4277033" y="570271"/>
                    </a:cubicBezTo>
                    <a:lnTo>
                      <a:pt x="4306530" y="589936"/>
                    </a:lnTo>
                    <a:lnTo>
                      <a:pt x="4336026" y="609600"/>
                    </a:lnTo>
                    <a:cubicBezTo>
                      <a:pt x="4342581" y="619432"/>
                      <a:pt x="4347335" y="630741"/>
                      <a:pt x="4355691" y="639097"/>
                    </a:cubicBezTo>
                    <a:cubicBezTo>
                      <a:pt x="4364047" y="647453"/>
                      <a:pt x="4375735" y="651671"/>
                      <a:pt x="4385188" y="658761"/>
                    </a:cubicBezTo>
                    <a:cubicBezTo>
                      <a:pt x="4388896" y="661542"/>
                      <a:pt x="4391743" y="665316"/>
                      <a:pt x="4395020" y="668594"/>
                    </a:cubicBezTo>
                  </a:path>
                </a:pathLst>
              </a:custGeom>
              <a:blipFill>
                <a:blip r:embed="rId6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KE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Flowchart: Delay 294">
                <a:extLst>
                  <a:ext uri="{FF2B5EF4-FFF2-40B4-BE49-F238E27FC236}">
                    <a16:creationId xmlns:a16="http://schemas.microsoft.com/office/drawing/2014/main" id="{E210961D-AFC6-6481-EE54-01C31650837D}"/>
                  </a:ext>
                </a:extLst>
              </p:cNvPr>
              <p:cNvSpPr/>
              <p:nvPr/>
            </p:nvSpPr>
            <p:spPr>
              <a:xfrm rot="5400000">
                <a:off x="2271666" y="2266882"/>
                <a:ext cx="1547425" cy="2827691"/>
              </a:xfrm>
              <a:prstGeom prst="flowChartDelay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KE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7B5D7A56-C2A3-1AC8-2E3B-47D736686CD5}"/>
                </a:ext>
              </a:extLst>
            </p:cNvPr>
            <p:cNvSpPr/>
            <p:nvPr/>
          </p:nvSpPr>
          <p:spPr>
            <a:xfrm>
              <a:off x="5835456" y="5419990"/>
              <a:ext cx="2255238" cy="537656"/>
            </a:xfrm>
            <a:custGeom>
              <a:avLst/>
              <a:gdLst>
                <a:gd name="connsiteX0" fmla="*/ 0 w 2686050"/>
                <a:gd name="connsiteY0" fmla="*/ 114300 h 662940"/>
                <a:gd name="connsiteX1" fmla="*/ 68580 w 2686050"/>
                <a:gd name="connsiteY1" fmla="*/ 251460 h 662940"/>
                <a:gd name="connsiteX2" fmla="*/ 251460 w 2686050"/>
                <a:gd name="connsiteY2" fmla="*/ 365760 h 662940"/>
                <a:gd name="connsiteX3" fmla="*/ 297180 w 2686050"/>
                <a:gd name="connsiteY3" fmla="*/ 434340 h 662940"/>
                <a:gd name="connsiteX4" fmla="*/ 502920 w 2686050"/>
                <a:gd name="connsiteY4" fmla="*/ 525780 h 662940"/>
                <a:gd name="connsiteX5" fmla="*/ 777240 w 2686050"/>
                <a:gd name="connsiteY5" fmla="*/ 605790 h 662940"/>
                <a:gd name="connsiteX6" fmla="*/ 1097280 w 2686050"/>
                <a:gd name="connsiteY6" fmla="*/ 651510 h 662940"/>
                <a:gd name="connsiteX7" fmla="*/ 1405890 w 2686050"/>
                <a:gd name="connsiteY7" fmla="*/ 662940 h 662940"/>
                <a:gd name="connsiteX8" fmla="*/ 1668780 w 2686050"/>
                <a:gd name="connsiteY8" fmla="*/ 640080 h 662940"/>
                <a:gd name="connsiteX9" fmla="*/ 2011680 w 2686050"/>
                <a:gd name="connsiteY9" fmla="*/ 560070 h 662940"/>
                <a:gd name="connsiteX10" fmla="*/ 2228850 w 2686050"/>
                <a:gd name="connsiteY10" fmla="*/ 468630 h 662940"/>
                <a:gd name="connsiteX11" fmla="*/ 2423160 w 2686050"/>
                <a:gd name="connsiteY11" fmla="*/ 400050 h 662940"/>
                <a:gd name="connsiteX12" fmla="*/ 2560320 w 2686050"/>
                <a:gd name="connsiteY12" fmla="*/ 285750 h 662940"/>
                <a:gd name="connsiteX13" fmla="*/ 2686050 w 2686050"/>
                <a:gd name="connsiteY13" fmla="*/ 160020 h 662940"/>
                <a:gd name="connsiteX14" fmla="*/ 2388870 w 2686050"/>
                <a:gd name="connsiteY14" fmla="*/ 102870 h 662940"/>
                <a:gd name="connsiteX15" fmla="*/ 1634490 w 2686050"/>
                <a:gd name="connsiteY15" fmla="*/ 57150 h 662940"/>
                <a:gd name="connsiteX16" fmla="*/ 1280160 w 2686050"/>
                <a:gd name="connsiteY16" fmla="*/ 0 h 662940"/>
                <a:gd name="connsiteX17" fmla="*/ 742950 w 2686050"/>
                <a:gd name="connsiteY17" fmla="*/ 11430 h 662940"/>
                <a:gd name="connsiteX18" fmla="*/ 560070 w 2686050"/>
                <a:gd name="connsiteY18" fmla="*/ 22860 h 662940"/>
                <a:gd name="connsiteX19" fmla="*/ 285750 w 2686050"/>
                <a:gd name="connsiteY19" fmla="*/ 68580 h 662940"/>
                <a:gd name="connsiteX20" fmla="*/ 0 w 2686050"/>
                <a:gd name="connsiteY20" fmla="*/ 114300 h 662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86050" h="662940">
                  <a:moveTo>
                    <a:pt x="0" y="114300"/>
                  </a:moveTo>
                  <a:lnTo>
                    <a:pt x="68580" y="251460"/>
                  </a:lnTo>
                  <a:lnTo>
                    <a:pt x="251460" y="365760"/>
                  </a:lnTo>
                  <a:lnTo>
                    <a:pt x="297180" y="434340"/>
                  </a:lnTo>
                  <a:lnTo>
                    <a:pt x="502920" y="525780"/>
                  </a:lnTo>
                  <a:lnTo>
                    <a:pt x="777240" y="605790"/>
                  </a:lnTo>
                  <a:lnTo>
                    <a:pt x="1097280" y="651510"/>
                  </a:lnTo>
                  <a:lnTo>
                    <a:pt x="1405890" y="662940"/>
                  </a:lnTo>
                  <a:lnTo>
                    <a:pt x="1668780" y="640080"/>
                  </a:lnTo>
                  <a:lnTo>
                    <a:pt x="2011680" y="560070"/>
                  </a:lnTo>
                  <a:lnTo>
                    <a:pt x="2228850" y="468630"/>
                  </a:lnTo>
                  <a:lnTo>
                    <a:pt x="2423160" y="400050"/>
                  </a:lnTo>
                  <a:lnTo>
                    <a:pt x="2560320" y="285750"/>
                  </a:lnTo>
                  <a:lnTo>
                    <a:pt x="2686050" y="160020"/>
                  </a:lnTo>
                  <a:lnTo>
                    <a:pt x="2388870" y="102870"/>
                  </a:lnTo>
                  <a:lnTo>
                    <a:pt x="1634490" y="57150"/>
                  </a:lnTo>
                  <a:lnTo>
                    <a:pt x="1280160" y="0"/>
                  </a:lnTo>
                  <a:lnTo>
                    <a:pt x="742950" y="11430"/>
                  </a:lnTo>
                  <a:lnTo>
                    <a:pt x="560070" y="22860"/>
                  </a:lnTo>
                  <a:lnTo>
                    <a:pt x="285750" y="68580"/>
                  </a:lnTo>
                  <a:lnTo>
                    <a:pt x="0" y="114300"/>
                  </a:lnTo>
                  <a:close/>
                </a:path>
              </a:pathLst>
            </a:custGeom>
            <a:blipFill>
              <a:blip r:embed="rId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4B7E77BA-E4B4-ABFD-B339-A20297C4BA67}"/>
                </a:ext>
              </a:extLst>
            </p:cNvPr>
            <p:cNvSpPr/>
            <p:nvPr/>
          </p:nvSpPr>
          <p:spPr>
            <a:xfrm>
              <a:off x="5796882" y="4723780"/>
              <a:ext cx="1933737" cy="299528"/>
            </a:xfrm>
            <a:custGeom>
              <a:avLst/>
              <a:gdLst>
                <a:gd name="connsiteX0" fmla="*/ 0 w 2686050"/>
                <a:gd name="connsiteY0" fmla="*/ 182880 h 262890"/>
                <a:gd name="connsiteX1" fmla="*/ 285750 w 2686050"/>
                <a:gd name="connsiteY1" fmla="*/ 137160 h 262890"/>
                <a:gd name="connsiteX2" fmla="*/ 571500 w 2686050"/>
                <a:gd name="connsiteY2" fmla="*/ 102870 h 262890"/>
                <a:gd name="connsiteX3" fmla="*/ 960120 w 2686050"/>
                <a:gd name="connsiteY3" fmla="*/ 91440 h 262890"/>
                <a:gd name="connsiteX4" fmla="*/ 1280160 w 2686050"/>
                <a:gd name="connsiteY4" fmla="*/ 80010 h 262890"/>
                <a:gd name="connsiteX5" fmla="*/ 1703070 w 2686050"/>
                <a:gd name="connsiteY5" fmla="*/ 137160 h 262890"/>
                <a:gd name="connsiteX6" fmla="*/ 2068830 w 2686050"/>
                <a:gd name="connsiteY6" fmla="*/ 182880 h 262890"/>
                <a:gd name="connsiteX7" fmla="*/ 2446020 w 2686050"/>
                <a:gd name="connsiteY7" fmla="*/ 194310 h 262890"/>
                <a:gd name="connsiteX8" fmla="*/ 2686050 w 2686050"/>
                <a:gd name="connsiteY8" fmla="*/ 262890 h 262890"/>
                <a:gd name="connsiteX9" fmla="*/ 2594610 w 2686050"/>
                <a:gd name="connsiteY9" fmla="*/ 171450 h 262890"/>
                <a:gd name="connsiteX10" fmla="*/ 2446020 w 2686050"/>
                <a:gd name="connsiteY10" fmla="*/ 125730 h 262890"/>
                <a:gd name="connsiteX11" fmla="*/ 2228850 w 2686050"/>
                <a:gd name="connsiteY11" fmla="*/ 80010 h 262890"/>
                <a:gd name="connsiteX12" fmla="*/ 2000250 w 2686050"/>
                <a:gd name="connsiteY12" fmla="*/ 57150 h 262890"/>
                <a:gd name="connsiteX13" fmla="*/ 1543050 w 2686050"/>
                <a:gd name="connsiteY13" fmla="*/ 11430 h 262890"/>
                <a:gd name="connsiteX14" fmla="*/ 1325880 w 2686050"/>
                <a:gd name="connsiteY14" fmla="*/ 11430 h 262890"/>
                <a:gd name="connsiteX15" fmla="*/ 994410 w 2686050"/>
                <a:gd name="connsiteY15" fmla="*/ 0 h 262890"/>
                <a:gd name="connsiteX16" fmla="*/ 605790 w 2686050"/>
                <a:gd name="connsiteY16" fmla="*/ 22860 h 262890"/>
                <a:gd name="connsiteX17" fmla="*/ 274320 w 2686050"/>
                <a:gd name="connsiteY17" fmla="*/ 91440 h 262890"/>
                <a:gd name="connsiteX18" fmla="*/ 0 w 2686050"/>
                <a:gd name="connsiteY18" fmla="*/ 18288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686050" h="262890">
                  <a:moveTo>
                    <a:pt x="0" y="182880"/>
                  </a:moveTo>
                  <a:lnTo>
                    <a:pt x="285750" y="137160"/>
                  </a:lnTo>
                  <a:lnTo>
                    <a:pt x="571500" y="102870"/>
                  </a:lnTo>
                  <a:lnTo>
                    <a:pt x="960120" y="91440"/>
                  </a:lnTo>
                  <a:lnTo>
                    <a:pt x="1280160" y="80010"/>
                  </a:lnTo>
                  <a:lnTo>
                    <a:pt x="1703070" y="137160"/>
                  </a:lnTo>
                  <a:lnTo>
                    <a:pt x="2068830" y="182880"/>
                  </a:lnTo>
                  <a:lnTo>
                    <a:pt x="2446020" y="194310"/>
                  </a:lnTo>
                  <a:lnTo>
                    <a:pt x="2686050" y="262890"/>
                  </a:lnTo>
                  <a:lnTo>
                    <a:pt x="2594610" y="171450"/>
                  </a:lnTo>
                  <a:lnTo>
                    <a:pt x="2446020" y="125730"/>
                  </a:lnTo>
                  <a:lnTo>
                    <a:pt x="2228850" y="80010"/>
                  </a:lnTo>
                  <a:lnTo>
                    <a:pt x="2000250" y="57150"/>
                  </a:lnTo>
                  <a:lnTo>
                    <a:pt x="1543050" y="11430"/>
                  </a:lnTo>
                  <a:lnTo>
                    <a:pt x="1325880" y="11430"/>
                  </a:lnTo>
                  <a:lnTo>
                    <a:pt x="994410" y="0"/>
                  </a:lnTo>
                  <a:lnTo>
                    <a:pt x="605790" y="22860"/>
                  </a:lnTo>
                  <a:lnTo>
                    <a:pt x="274320" y="91440"/>
                  </a:lnTo>
                  <a:lnTo>
                    <a:pt x="0" y="182880"/>
                  </a:lnTo>
                  <a:close/>
                </a:path>
              </a:pathLst>
            </a:custGeom>
            <a:blipFill>
              <a:blip r:embed="rId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8" name="Thought Bubble: Cloud 277">
              <a:extLst>
                <a:ext uri="{FF2B5EF4-FFF2-40B4-BE49-F238E27FC236}">
                  <a16:creationId xmlns:a16="http://schemas.microsoft.com/office/drawing/2014/main" id="{EFC97185-C821-109F-78FF-F982261BA191}"/>
                </a:ext>
              </a:extLst>
            </p:cNvPr>
            <p:cNvSpPr/>
            <p:nvPr/>
          </p:nvSpPr>
          <p:spPr>
            <a:xfrm>
              <a:off x="7103059" y="4558273"/>
              <a:ext cx="273960" cy="189087"/>
            </a:xfrm>
            <a:prstGeom prst="cloudCallout">
              <a:avLst>
                <a:gd name="adj1" fmla="val 260"/>
                <a:gd name="adj2" fmla="val 83586"/>
              </a:avLst>
            </a:prstGeom>
            <a:blipFill>
              <a:blip r:embed="rId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9" name="Lightning Bolt 278">
              <a:extLst>
                <a:ext uri="{FF2B5EF4-FFF2-40B4-BE49-F238E27FC236}">
                  <a16:creationId xmlns:a16="http://schemas.microsoft.com/office/drawing/2014/main" id="{7F2504B8-CF94-DE69-80D4-7F20F95F5C6C}"/>
                </a:ext>
              </a:extLst>
            </p:cNvPr>
            <p:cNvSpPr/>
            <p:nvPr/>
          </p:nvSpPr>
          <p:spPr>
            <a:xfrm rot="9575391" flipH="1">
              <a:off x="7048938" y="4611833"/>
              <a:ext cx="76159" cy="189087"/>
            </a:xfrm>
            <a:prstGeom prst="lightningBolt">
              <a:avLst/>
            </a:prstGeom>
            <a:solidFill>
              <a:srgbClr val="0082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0" name="Lightning Bolt 279">
              <a:extLst>
                <a:ext uri="{FF2B5EF4-FFF2-40B4-BE49-F238E27FC236}">
                  <a16:creationId xmlns:a16="http://schemas.microsoft.com/office/drawing/2014/main" id="{E2F1A379-48C9-B414-349E-86C8027BAD07}"/>
                </a:ext>
              </a:extLst>
            </p:cNvPr>
            <p:cNvSpPr/>
            <p:nvPr/>
          </p:nvSpPr>
          <p:spPr>
            <a:xfrm rot="10186119" flipH="1">
              <a:off x="6064939" y="4655206"/>
              <a:ext cx="76159" cy="189087"/>
            </a:xfrm>
            <a:prstGeom prst="lightningBolt">
              <a:avLst/>
            </a:prstGeom>
            <a:solidFill>
              <a:srgbClr val="0082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1" name="Lightning Bolt 280">
              <a:extLst>
                <a:ext uri="{FF2B5EF4-FFF2-40B4-BE49-F238E27FC236}">
                  <a16:creationId xmlns:a16="http://schemas.microsoft.com/office/drawing/2014/main" id="{3A0DB50E-81A2-B76D-98AC-1FD18DEF6C82}"/>
                </a:ext>
              </a:extLst>
            </p:cNvPr>
            <p:cNvSpPr/>
            <p:nvPr/>
          </p:nvSpPr>
          <p:spPr>
            <a:xfrm rot="10186119" flipH="1">
              <a:off x="6003239" y="4636196"/>
              <a:ext cx="76159" cy="189087"/>
            </a:xfrm>
            <a:prstGeom prst="lightningBolt">
              <a:avLst/>
            </a:prstGeom>
            <a:solidFill>
              <a:srgbClr val="0082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2" name="Lightning Bolt 281">
              <a:extLst>
                <a:ext uri="{FF2B5EF4-FFF2-40B4-BE49-F238E27FC236}">
                  <a16:creationId xmlns:a16="http://schemas.microsoft.com/office/drawing/2014/main" id="{3581E798-F936-B03F-8CF5-90C5348AF2B8}"/>
                </a:ext>
              </a:extLst>
            </p:cNvPr>
            <p:cNvSpPr/>
            <p:nvPr/>
          </p:nvSpPr>
          <p:spPr>
            <a:xfrm rot="10186119" flipH="1">
              <a:off x="5904281" y="4643616"/>
              <a:ext cx="76159" cy="189087"/>
            </a:xfrm>
            <a:prstGeom prst="lightningBolt">
              <a:avLst/>
            </a:prstGeom>
            <a:solidFill>
              <a:srgbClr val="0082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3" name="Lightning Bolt 282">
              <a:extLst>
                <a:ext uri="{FF2B5EF4-FFF2-40B4-BE49-F238E27FC236}">
                  <a16:creationId xmlns:a16="http://schemas.microsoft.com/office/drawing/2014/main" id="{D9652CC4-E173-6898-7C15-08A70F8BAFED}"/>
                </a:ext>
              </a:extLst>
            </p:cNvPr>
            <p:cNvSpPr/>
            <p:nvPr/>
          </p:nvSpPr>
          <p:spPr>
            <a:xfrm rot="10186119" flipH="1">
              <a:off x="5842421" y="4666679"/>
              <a:ext cx="76159" cy="189087"/>
            </a:xfrm>
            <a:prstGeom prst="lightningBolt">
              <a:avLst/>
            </a:prstGeom>
            <a:solidFill>
              <a:srgbClr val="0082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4" name="Lightning Bolt 283">
              <a:extLst>
                <a:ext uri="{FF2B5EF4-FFF2-40B4-BE49-F238E27FC236}">
                  <a16:creationId xmlns:a16="http://schemas.microsoft.com/office/drawing/2014/main" id="{483CD48B-477A-F0D5-57A6-FD7C0B5C34F6}"/>
                </a:ext>
              </a:extLst>
            </p:cNvPr>
            <p:cNvSpPr/>
            <p:nvPr/>
          </p:nvSpPr>
          <p:spPr>
            <a:xfrm rot="10186119" flipH="1">
              <a:off x="6154197" y="4625779"/>
              <a:ext cx="76159" cy="189087"/>
            </a:xfrm>
            <a:prstGeom prst="lightningBolt">
              <a:avLst/>
            </a:prstGeom>
            <a:solidFill>
              <a:srgbClr val="0082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5" name="Lightning Bolt 284">
              <a:extLst>
                <a:ext uri="{FF2B5EF4-FFF2-40B4-BE49-F238E27FC236}">
                  <a16:creationId xmlns:a16="http://schemas.microsoft.com/office/drawing/2014/main" id="{33403A26-9D39-D95F-B7D2-F87CA59D6994}"/>
                </a:ext>
              </a:extLst>
            </p:cNvPr>
            <p:cNvSpPr/>
            <p:nvPr/>
          </p:nvSpPr>
          <p:spPr>
            <a:xfrm rot="10186119" flipH="1">
              <a:off x="5787355" y="4671272"/>
              <a:ext cx="76159" cy="189087"/>
            </a:xfrm>
            <a:prstGeom prst="lightningBolt">
              <a:avLst/>
            </a:prstGeom>
            <a:solidFill>
              <a:srgbClr val="0082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6" name="Thought Bubble: Cloud 285">
              <a:extLst>
                <a:ext uri="{FF2B5EF4-FFF2-40B4-BE49-F238E27FC236}">
                  <a16:creationId xmlns:a16="http://schemas.microsoft.com/office/drawing/2014/main" id="{161EF9AF-1EF6-684D-94E3-D6E382C9FAEA}"/>
                </a:ext>
              </a:extLst>
            </p:cNvPr>
            <p:cNvSpPr/>
            <p:nvPr/>
          </p:nvSpPr>
          <p:spPr>
            <a:xfrm>
              <a:off x="6328780" y="4590935"/>
              <a:ext cx="273960" cy="189087"/>
            </a:xfrm>
            <a:prstGeom prst="cloudCallout">
              <a:avLst>
                <a:gd name="adj1" fmla="val 260"/>
                <a:gd name="adj2" fmla="val 83586"/>
              </a:avLst>
            </a:prstGeom>
            <a:blipFill>
              <a:blip r:embed="rId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7" name="Thought Bubble: Cloud 286">
              <a:extLst>
                <a:ext uri="{FF2B5EF4-FFF2-40B4-BE49-F238E27FC236}">
                  <a16:creationId xmlns:a16="http://schemas.microsoft.com/office/drawing/2014/main" id="{383E24D3-D2B8-F433-06E3-6DA3CD9026A7}"/>
                </a:ext>
              </a:extLst>
            </p:cNvPr>
            <p:cNvSpPr/>
            <p:nvPr/>
          </p:nvSpPr>
          <p:spPr>
            <a:xfrm>
              <a:off x="7647799" y="4762446"/>
              <a:ext cx="273960" cy="189087"/>
            </a:xfrm>
            <a:prstGeom prst="cloudCallout">
              <a:avLst>
                <a:gd name="adj1" fmla="val 260"/>
                <a:gd name="adj2" fmla="val 127549"/>
              </a:avLst>
            </a:prstGeom>
            <a:blipFill>
              <a:blip r:embed="rId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4CF41372-CB66-EA7D-B204-89F27FC30969}"/>
                </a:ext>
              </a:extLst>
            </p:cNvPr>
            <p:cNvSpPr/>
            <p:nvPr/>
          </p:nvSpPr>
          <p:spPr>
            <a:xfrm>
              <a:off x="5320145" y="4812145"/>
              <a:ext cx="2826328" cy="757382"/>
            </a:xfrm>
            <a:custGeom>
              <a:avLst/>
              <a:gdLst>
                <a:gd name="connsiteX0" fmla="*/ 0 w 2826328"/>
                <a:gd name="connsiteY0" fmla="*/ 581891 h 757382"/>
                <a:gd name="connsiteX1" fmla="*/ 480291 w 2826328"/>
                <a:gd name="connsiteY1" fmla="*/ 36946 h 757382"/>
                <a:gd name="connsiteX2" fmla="*/ 498764 w 2826328"/>
                <a:gd name="connsiteY2" fmla="*/ 36946 h 757382"/>
                <a:gd name="connsiteX3" fmla="*/ 600364 w 2826328"/>
                <a:gd name="connsiteY3" fmla="*/ 0 h 757382"/>
                <a:gd name="connsiteX4" fmla="*/ 2272146 w 2826328"/>
                <a:gd name="connsiteY4" fmla="*/ 0 h 757382"/>
                <a:gd name="connsiteX5" fmla="*/ 2318328 w 2826328"/>
                <a:gd name="connsiteY5" fmla="*/ 18473 h 757382"/>
                <a:gd name="connsiteX6" fmla="*/ 2826328 w 2826328"/>
                <a:gd name="connsiteY6" fmla="*/ 748146 h 757382"/>
                <a:gd name="connsiteX7" fmla="*/ 2419928 w 2826328"/>
                <a:gd name="connsiteY7" fmla="*/ 683491 h 757382"/>
                <a:gd name="connsiteX8" fmla="*/ 1921164 w 2826328"/>
                <a:gd name="connsiteY8" fmla="*/ 665019 h 757382"/>
                <a:gd name="connsiteX9" fmla="*/ 1681019 w 2826328"/>
                <a:gd name="connsiteY9" fmla="*/ 637310 h 757382"/>
                <a:gd name="connsiteX10" fmla="*/ 1588655 w 2826328"/>
                <a:gd name="connsiteY10" fmla="*/ 618837 h 757382"/>
                <a:gd name="connsiteX11" fmla="*/ 1431637 w 2826328"/>
                <a:gd name="connsiteY11" fmla="*/ 618837 h 757382"/>
                <a:gd name="connsiteX12" fmla="*/ 1126837 w 2826328"/>
                <a:gd name="connsiteY12" fmla="*/ 646546 h 757382"/>
                <a:gd name="connsiteX13" fmla="*/ 775855 w 2826328"/>
                <a:gd name="connsiteY13" fmla="*/ 665019 h 757382"/>
                <a:gd name="connsiteX14" fmla="*/ 498764 w 2826328"/>
                <a:gd name="connsiteY14" fmla="*/ 729673 h 757382"/>
                <a:gd name="connsiteX15" fmla="*/ 304800 w 2826328"/>
                <a:gd name="connsiteY15" fmla="*/ 757382 h 757382"/>
                <a:gd name="connsiteX16" fmla="*/ 138546 w 2826328"/>
                <a:gd name="connsiteY16" fmla="*/ 711200 h 757382"/>
                <a:gd name="connsiteX17" fmla="*/ 0 w 2826328"/>
                <a:gd name="connsiteY17" fmla="*/ 581891 h 757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26328" h="757382">
                  <a:moveTo>
                    <a:pt x="0" y="581891"/>
                  </a:moveTo>
                  <a:lnTo>
                    <a:pt x="480291" y="36946"/>
                  </a:lnTo>
                  <a:lnTo>
                    <a:pt x="498764" y="36946"/>
                  </a:lnTo>
                  <a:lnTo>
                    <a:pt x="600364" y="0"/>
                  </a:lnTo>
                  <a:lnTo>
                    <a:pt x="2272146" y="0"/>
                  </a:lnTo>
                  <a:lnTo>
                    <a:pt x="2318328" y="18473"/>
                  </a:lnTo>
                  <a:lnTo>
                    <a:pt x="2826328" y="748146"/>
                  </a:lnTo>
                  <a:lnTo>
                    <a:pt x="2419928" y="683491"/>
                  </a:lnTo>
                  <a:lnTo>
                    <a:pt x="1921164" y="665019"/>
                  </a:lnTo>
                  <a:lnTo>
                    <a:pt x="1681019" y="637310"/>
                  </a:lnTo>
                  <a:lnTo>
                    <a:pt x="1588655" y="618837"/>
                  </a:lnTo>
                  <a:lnTo>
                    <a:pt x="1431637" y="618837"/>
                  </a:lnTo>
                  <a:lnTo>
                    <a:pt x="1126837" y="646546"/>
                  </a:lnTo>
                  <a:lnTo>
                    <a:pt x="775855" y="665019"/>
                  </a:lnTo>
                  <a:lnTo>
                    <a:pt x="498764" y="729673"/>
                  </a:lnTo>
                  <a:lnTo>
                    <a:pt x="304800" y="757382"/>
                  </a:lnTo>
                  <a:lnTo>
                    <a:pt x="138546" y="711200"/>
                  </a:lnTo>
                  <a:lnTo>
                    <a:pt x="0" y="581891"/>
                  </a:lnTo>
                  <a:close/>
                </a:path>
              </a:pathLst>
            </a:custGeom>
            <a:blipFill>
              <a:blip r:embed="rId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Thought Bubble: Cloud 288">
              <a:extLst>
                <a:ext uri="{FF2B5EF4-FFF2-40B4-BE49-F238E27FC236}">
                  <a16:creationId xmlns:a16="http://schemas.microsoft.com/office/drawing/2014/main" id="{E4C7E175-7742-394B-1A39-12EE798A56D7}"/>
                </a:ext>
              </a:extLst>
            </p:cNvPr>
            <p:cNvSpPr/>
            <p:nvPr/>
          </p:nvSpPr>
          <p:spPr>
            <a:xfrm>
              <a:off x="5346913" y="4961378"/>
              <a:ext cx="273960" cy="189087"/>
            </a:xfrm>
            <a:prstGeom prst="cloudCallout">
              <a:avLst>
                <a:gd name="adj1" fmla="val 260"/>
                <a:gd name="adj2" fmla="val 83586"/>
              </a:avLst>
            </a:prstGeom>
            <a:blipFill>
              <a:blip r:embed="rId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0" name="Lightning Bolt 289">
              <a:extLst>
                <a:ext uri="{FF2B5EF4-FFF2-40B4-BE49-F238E27FC236}">
                  <a16:creationId xmlns:a16="http://schemas.microsoft.com/office/drawing/2014/main" id="{4E391B45-9325-76A1-0ADD-DDAF1C092556}"/>
                </a:ext>
              </a:extLst>
            </p:cNvPr>
            <p:cNvSpPr/>
            <p:nvPr/>
          </p:nvSpPr>
          <p:spPr>
            <a:xfrm rot="10186119" flipH="1">
              <a:off x="7843880" y="4994496"/>
              <a:ext cx="76159" cy="189087"/>
            </a:xfrm>
            <a:prstGeom prst="lightningBolt">
              <a:avLst/>
            </a:prstGeom>
            <a:solidFill>
              <a:srgbClr val="0082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1" name="Lightning Bolt 290">
              <a:extLst>
                <a:ext uri="{FF2B5EF4-FFF2-40B4-BE49-F238E27FC236}">
                  <a16:creationId xmlns:a16="http://schemas.microsoft.com/office/drawing/2014/main" id="{2C1DFA88-98FB-82A7-3455-219050D4AA82}"/>
                </a:ext>
              </a:extLst>
            </p:cNvPr>
            <p:cNvSpPr/>
            <p:nvPr/>
          </p:nvSpPr>
          <p:spPr>
            <a:xfrm rot="10186119" flipH="1">
              <a:off x="8094228" y="5373057"/>
              <a:ext cx="76159" cy="189087"/>
            </a:xfrm>
            <a:prstGeom prst="lightningBolt">
              <a:avLst/>
            </a:prstGeom>
            <a:solidFill>
              <a:srgbClr val="0082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2" name="Lightning Bolt 291">
              <a:extLst>
                <a:ext uri="{FF2B5EF4-FFF2-40B4-BE49-F238E27FC236}">
                  <a16:creationId xmlns:a16="http://schemas.microsoft.com/office/drawing/2014/main" id="{FB327D73-BB39-E914-AF4A-545E0B5CF5F2}"/>
                </a:ext>
              </a:extLst>
            </p:cNvPr>
            <p:cNvSpPr/>
            <p:nvPr/>
          </p:nvSpPr>
          <p:spPr>
            <a:xfrm rot="10186119" flipH="1">
              <a:off x="8036478" y="5285869"/>
              <a:ext cx="76159" cy="189087"/>
            </a:xfrm>
            <a:prstGeom prst="lightningBolt">
              <a:avLst/>
            </a:prstGeom>
            <a:solidFill>
              <a:srgbClr val="0082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3" name="Graphic 292" descr="Forest scene">
              <a:extLst>
                <a:ext uri="{FF2B5EF4-FFF2-40B4-BE49-F238E27FC236}">
                  <a16:creationId xmlns:a16="http://schemas.microsoft.com/office/drawing/2014/main" id="{FB015026-48E3-9E77-DDD8-C02D742A5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6660114" y="4561809"/>
              <a:ext cx="300245" cy="290020"/>
            </a:xfrm>
            <a:prstGeom prst="rect">
              <a:avLst/>
            </a:prstGeom>
          </p:spPr>
        </p:pic>
      </p:grpSp>
      <p:sp>
        <p:nvSpPr>
          <p:cNvPr id="296" name="Lightning Bolt 295">
            <a:extLst>
              <a:ext uri="{FF2B5EF4-FFF2-40B4-BE49-F238E27FC236}">
                <a16:creationId xmlns:a16="http://schemas.microsoft.com/office/drawing/2014/main" id="{024C0E51-399A-5648-28E8-D2CDD519F891}"/>
              </a:ext>
            </a:extLst>
          </p:cNvPr>
          <p:cNvSpPr/>
          <p:nvPr/>
        </p:nvSpPr>
        <p:spPr>
          <a:xfrm rot="10186119" flipH="1">
            <a:off x="4324586" y="1635079"/>
            <a:ext cx="66713" cy="169031"/>
          </a:xfrm>
          <a:prstGeom prst="lightningBolt">
            <a:avLst/>
          </a:prstGeom>
          <a:solidFill>
            <a:srgbClr val="0082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K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07EEECD-AE31-9049-CDFB-D32F03E981A5}"/>
              </a:ext>
            </a:extLst>
          </p:cNvPr>
          <p:cNvSpPr/>
          <p:nvPr/>
        </p:nvSpPr>
        <p:spPr>
          <a:xfrm>
            <a:off x="4099178" y="4962247"/>
            <a:ext cx="877455" cy="129309"/>
          </a:xfrm>
          <a:custGeom>
            <a:avLst/>
            <a:gdLst>
              <a:gd name="connsiteX0" fmla="*/ 0 w 877455"/>
              <a:gd name="connsiteY0" fmla="*/ 55418 h 129309"/>
              <a:gd name="connsiteX1" fmla="*/ 73891 w 877455"/>
              <a:gd name="connsiteY1" fmla="*/ 18473 h 129309"/>
              <a:gd name="connsiteX2" fmla="*/ 212437 w 877455"/>
              <a:gd name="connsiteY2" fmla="*/ 36945 h 129309"/>
              <a:gd name="connsiteX3" fmla="*/ 277091 w 877455"/>
              <a:gd name="connsiteY3" fmla="*/ 0 h 129309"/>
              <a:gd name="connsiteX4" fmla="*/ 378691 w 877455"/>
              <a:gd name="connsiteY4" fmla="*/ 36945 h 129309"/>
              <a:gd name="connsiteX5" fmla="*/ 544946 w 877455"/>
              <a:gd name="connsiteY5" fmla="*/ 92364 h 129309"/>
              <a:gd name="connsiteX6" fmla="*/ 591128 w 877455"/>
              <a:gd name="connsiteY6" fmla="*/ 55418 h 129309"/>
              <a:gd name="connsiteX7" fmla="*/ 591128 w 877455"/>
              <a:gd name="connsiteY7" fmla="*/ 55418 h 129309"/>
              <a:gd name="connsiteX8" fmla="*/ 720437 w 877455"/>
              <a:gd name="connsiteY8" fmla="*/ 55418 h 129309"/>
              <a:gd name="connsiteX9" fmla="*/ 812800 w 877455"/>
              <a:gd name="connsiteY9" fmla="*/ 55418 h 129309"/>
              <a:gd name="connsiteX10" fmla="*/ 849746 w 877455"/>
              <a:gd name="connsiteY10" fmla="*/ 55418 h 129309"/>
              <a:gd name="connsiteX11" fmla="*/ 868219 w 877455"/>
              <a:gd name="connsiteY11" fmla="*/ 73891 h 129309"/>
              <a:gd name="connsiteX12" fmla="*/ 877455 w 877455"/>
              <a:gd name="connsiteY12" fmla="*/ 83127 h 129309"/>
              <a:gd name="connsiteX13" fmla="*/ 581891 w 877455"/>
              <a:gd name="connsiteY13" fmla="*/ 129309 h 129309"/>
              <a:gd name="connsiteX14" fmla="*/ 415637 w 877455"/>
              <a:gd name="connsiteY14" fmla="*/ 101600 h 129309"/>
              <a:gd name="connsiteX15" fmla="*/ 110837 w 877455"/>
              <a:gd name="connsiteY15" fmla="*/ 101600 h 129309"/>
              <a:gd name="connsiteX16" fmla="*/ 0 w 877455"/>
              <a:gd name="connsiteY16" fmla="*/ 55418 h 12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77455" h="129309">
                <a:moveTo>
                  <a:pt x="0" y="55418"/>
                </a:moveTo>
                <a:lnTo>
                  <a:pt x="73891" y="18473"/>
                </a:lnTo>
                <a:lnTo>
                  <a:pt x="212437" y="36945"/>
                </a:lnTo>
                <a:lnTo>
                  <a:pt x="277091" y="0"/>
                </a:lnTo>
                <a:lnTo>
                  <a:pt x="378691" y="36945"/>
                </a:lnTo>
                <a:lnTo>
                  <a:pt x="544946" y="92364"/>
                </a:lnTo>
                <a:lnTo>
                  <a:pt x="591128" y="55418"/>
                </a:lnTo>
                <a:lnTo>
                  <a:pt x="591128" y="55418"/>
                </a:lnTo>
                <a:lnTo>
                  <a:pt x="720437" y="55418"/>
                </a:lnTo>
                <a:lnTo>
                  <a:pt x="812800" y="55418"/>
                </a:lnTo>
                <a:lnTo>
                  <a:pt x="849746" y="55418"/>
                </a:lnTo>
                <a:lnTo>
                  <a:pt x="868219" y="73891"/>
                </a:lnTo>
                <a:lnTo>
                  <a:pt x="877455" y="83127"/>
                </a:lnTo>
                <a:lnTo>
                  <a:pt x="581891" y="129309"/>
                </a:lnTo>
                <a:lnTo>
                  <a:pt x="415637" y="101600"/>
                </a:lnTo>
                <a:lnTo>
                  <a:pt x="110837" y="101600"/>
                </a:lnTo>
                <a:lnTo>
                  <a:pt x="0" y="55418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93BBA88-85CE-A443-B1D3-731FCA84778B}"/>
              </a:ext>
            </a:extLst>
          </p:cNvPr>
          <p:cNvSpPr/>
          <p:nvPr/>
        </p:nvSpPr>
        <p:spPr>
          <a:xfrm>
            <a:off x="4251578" y="3548070"/>
            <a:ext cx="877455" cy="129309"/>
          </a:xfrm>
          <a:custGeom>
            <a:avLst/>
            <a:gdLst>
              <a:gd name="connsiteX0" fmla="*/ 0 w 877455"/>
              <a:gd name="connsiteY0" fmla="*/ 55418 h 129309"/>
              <a:gd name="connsiteX1" fmla="*/ 73891 w 877455"/>
              <a:gd name="connsiteY1" fmla="*/ 18473 h 129309"/>
              <a:gd name="connsiteX2" fmla="*/ 212437 w 877455"/>
              <a:gd name="connsiteY2" fmla="*/ 36945 h 129309"/>
              <a:gd name="connsiteX3" fmla="*/ 277091 w 877455"/>
              <a:gd name="connsiteY3" fmla="*/ 0 h 129309"/>
              <a:gd name="connsiteX4" fmla="*/ 378691 w 877455"/>
              <a:gd name="connsiteY4" fmla="*/ 36945 h 129309"/>
              <a:gd name="connsiteX5" fmla="*/ 544946 w 877455"/>
              <a:gd name="connsiteY5" fmla="*/ 92364 h 129309"/>
              <a:gd name="connsiteX6" fmla="*/ 591128 w 877455"/>
              <a:gd name="connsiteY6" fmla="*/ 55418 h 129309"/>
              <a:gd name="connsiteX7" fmla="*/ 591128 w 877455"/>
              <a:gd name="connsiteY7" fmla="*/ 55418 h 129309"/>
              <a:gd name="connsiteX8" fmla="*/ 720437 w 877455"/>
              <a:gd name="connsiteY8" fmla="*/ 55418 h 129309"/>
              <a:gd name="connsiteX9" fmla="*/ 812800 w 877455"/>
              <a:gd name="connsiteY9" fmla="*/ 55418 h 129309"/>
              <a:gd name="connsiteX10" fmla="*/ 849746 w 877455"/>
              <a:gd name="connsiteY10" fmla="*/ 55418 h 129309"/>
              <a:gd name="connsiteX11" fmla="*/ 868219 w 877455"/>
              <a:gd name="connsiteY11" fmla="*/ 73891 h 129309"/>
              <a:gd name="connsiteX12" fmla="*/ 877455 w 877455"/>
              <a:gd name="connsiteY12" fmla="*/ 83127 h 129309"/>
              <a:gd name="connsiteX13" fmla="*/ 581891 w 877455"/>
              <a:gd name="connsiteY13" fmla="*/ 129309 h 129309"/>
              <a:gd name="connsiteX14" fmla="*/ 415637 w 877455"/>
              <a:gd name="connsiteY14" fmla="*/ 101600 h 129309"/>
              <a:gd name="connsiteX15" fmla="*/ 110837 w 877455"/>
              <a:gd name="connsiteY15" fmla="*/ 101600 h 129309"/>
              <a:gd name="connsiteX16" fmla="*/ 0 w 877455"/>
              <a:gd name="connsiteY16" fmla="*/ 55418 h 12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77455" h="129309">
                <a:moveTo>
                  <a:pt x="0" y="55418"/>
                </a:moveTo>
                <a:lnTo>
                  <a:pt x="73891" y="18473"/>
                </a:lnTo>
                <a:lnTo>
                  <a:pt x="212437" y="36945"/>
                </a:lnTo>
                <a:lnTo>
                  <a:pt x="277091" y="0"/>
                </a:lnTo>
                <a:lnTo>
                  <a:pt x="378691" y="36945"/>
                </a:lnTo>
                <a:lnTo>
                  <a:pt x="544946" y="92364"/>
                </a:lnTo>
                <a:lnTo>
                  <a:pt x="591128" y="55418"/>
                </a:lnTo>
                <a:lnTo>
                  <a:pt x="591128" y="55418"/>
                </a:lnTo>
                <a:lnTo>
                  <a:pt x="720437" y="55418"/>
                </a:lnTo>
                <a:lnTo>
                  <a:pt x="812800" y="55418"/>
                </a:lnTo>
                <a:lnTo>
                  <a:pt x="849746" y="55418"/>
                </a:lnTo>
                <a:lnTo>
                  <a:pt x="868219" y="73891"/>
                </a:lnTo>
                <a:lnTo>
                  <a:pt x="877455" y="83127"/>
                </a:lnTo>
                <a:lnTo>
                  <a:pt x="581891" y="129309"/>
                </a:lnTo>
                <a:lnTo>
                  <a:pt x="415637" y="101600"/>
                </a:lnTo>
                <a:lnTo>
                  <a:pt x="110837" y="101600"/>
                </a:lnTo>
                <a:lnTo>
                  <a:pt x="0" y="55418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6880A6-A7D3-6E82-016E-71958F4CA29B}"/>
              </a:ext>
            </a:extLst>
          </p:cNvPr>
          <p:cNvCxnSpPr>
            <a:cxnSpLocks/>
          </p:cNvCxnSpPr>
          <p:nvPr/>
        </p:nvCxnSpPr>
        <p:spPr>
          <a:xfrm>
            <a:off x="2419215" y="1604903"/>
            <a:ext cx="0" cy="50701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erson holding a large root&#10;&#10;Description automatically generated">
            <a:extLst>
              <a:ext uri="{FF2B5EF4-FFF2-40B4-BE49-F238E27FC236}">
                <a16:creationId xmlns:a16="http://schemas.microsoft.com/office/drawing/2014/main" id="{2871B1A2-CB41-F0E5-49BF-F7C069CD600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6175" y="1486870"/>
            <a:ext cx="4165051" cy="4849540"/>
          </a:xfrm>
          <a:prstGeom prst="rect">
            <a:avLst/>
          </a:prstGeom>
        </p:spPr>
      </p:pic>
      <p:sp>
        <p:nvSpPr>
          <p:cNvPr id="16" name="Title 2">
            <a:extLst>
              <a:ext uri="{FF2B5EF4-FFF2-40B4-BE49-F238E27FC236}">
                <a16:creationId xmlns:a16="http://schemas.microsoft.com/office/drawing/2014/main" id="{157FD0D5-B412-B28F-E54A-1C40D05282C9}"/>
              </a:ext>
            </a:extLst>
          </p:cNvPr>
          <p:cNvSpPr txBox="1">
            <a:spLocks/>
          </p:cNvSpPr>
          <p:nvPr/>
        </p:nvSpPr>
        <p:spPr>
          <a:xfrm>
            <a:off x="512240" y="241162"/>
            <a:ext cx="11120995" cy="51919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Co-disposal of Tailings for Rehabilitation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9C2636-02F7-2029-10F5-CAEB630C498E}"/>
              </a:ext>
            </a:extLst>
          </p:cNvPr>
          <p:cNvSpPr txBox="1"/>
          <p:nvPr/>
        </p:nvSpPr>
        <p:spPr>
          <a:xfrm>
            <a:off x="430793" y="839347"/>
            <a:ext cx="114862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B099"/>
                </a:solidFill>
                <a:latin typeface="Calibri" panose="020F0502020204030204" pitchFamily="34" charset="0"/>
              </a:rPr>
              <a:t>Sand tails were disposed in the mined-out area of Central and North Dunes. In order to allow vegetation to grow,</a:t>
            </a:r>
            <a:r>
              <a:rPr lang="en-GB" sz="1800" b="1" kern="1200" dirty="0">
                <a:solidFill>
                  <a:srgbClr val="00B099"/>
                </a:solidFill>
                <a:latin typeface="Calibri" panose="020F0502020204030204" pitchFamily="34" charset="0"/>
              </a:rPr>
              <a:t> a co-disposed mix layer is placed up to 6m thick on top of the sand to form a moisture retention layer.</a:t>
            </a:r>
            <a:endParaRPr lang="en-US" dirty="0">
              <a:solidFill>
                <a:srgbClr val="00B099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6A142B-6C2D-2FC8-A30B-445D6C756BB6}"/>
              </a:ext>
            </a:extLst>
          </p:cNvPr>
          <p:cNvSpPr txBox="1"/>
          <p:nvPr/>
        </p:nvSpPr>
        <p:spPr>
          <a:xfrm>
            <a:off x="7320926" y="1548804"/>
            <a:ext cx="4377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6.2kg Cassava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64A12-4665-CE52-0FB4-4782E73E9E1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AU"/>
              <a:t>Page </a:t>
            </a:r>
            <a:fld id="{A1D7EAB4-A86C-4956-A303-5C40ACCD551D}" type="slidenum">
              <a:rPr lang="en-AU" smtClean="0"/>
              <a:pPr/>
              <a:t>13</a:t>
            </a:fld>
            <a:endParaRPr lang="en-AU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CD30C1FE-2720-BD12-67E1-47660879E6B5}"/>
              </a:ext>
            </a:extLst>
          </p:cNvPr>
          <p:cNvSpPr txBox="1">
            <a:spLocks/>
          </p:cNvSpPr>
          <p:nvPr/>
        </p:nvSpPr>
        <p:spPr>
          <a:xfrm>
            <a:off x="8604618" y="6475932"/>
            <a:ext cx="3228722" cy="2128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b="1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CESMECC Webinar Feb 2026</a:t>
            </a:r>
            <a:endParaRPr lang="en-US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7932929-3F75-D697-F10C-12D9B675A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03" y="6383946"/>
            <a:ext cx="1439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83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AC52CA-737B-0D38-F7AD-EE6DCE462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F51E1E0-CF91-3B84-9D80-5521D0160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Mine Closure Conference Perth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0E7A6D9-8F2E-5BEE-FA10-C53E5B7D0B13}"/>
              </a:ext>
            </a:extLst>
          </p:cNvPr>
          <p:cNvSpPr txBox="1">
            <a:spLocks/>
          </p:cNvSpPr>
          <p:nvPr/>
        </p:nvSpPr>
        <p:spPr>
          <a:xfrm>
            <a:off x="556591" y="815700"/>
            <a:ext cx="11273729" cy="558811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defPPr>
              <a:defRPr lang="en-US"/>
            </a:defPPr>
            <a:lvl1pPr indent="-342900" eaLnBrk="0" hangingPunct="0">
              <a:spcBef>
                <a:spcPct val="20000"/>
              </a:spcBef>
              <a:defRPr sz="1200" b="0" kern="0">
                <a:solidFill>
                  <a:srgbClr val="00B099"/>
                </a:solidFill>
                <a:cs typeface="Calibri" panose="020F0502020204030204" pitchFamily="34" charset="0"/>
              </a:defRPr>
            </a:lvl1pPr>
          </a:lstStyle>
          <a:p>
            <a:pPr indent="0" eaLnBrk="1" hangingPunct="1">
              <a:defRPr/>
            </a:pPr>
            <a:r>
              <a:rPr lang="en-GB" sz="1800" b="1" kern="1200" dirty="0">
                <a:latin typeface="Calibri" panose="020F0502020204030204" pitchFamily="34" charset="0"/>
              </a:rPr>
              <a:t>A tailings mix plant was designed and built to reconstitute coarse and fine tailings at a 75% : 25% ratio with the addition of flocculant. </a:t>
            </a:r>
            <a:endParaRPr lang="en-US" sz="1800" b="1" kern="1200" dirty="0">
              <a:latin typeface="Calibri" panose="020F0502020204030204" pitchFamily="34" charset="0"/>
            </a:endParaRPr>
          </a:p>
        </p:txBody>
      </p:sp>
      <p:pic>
        <p:nvPicPr>
          <p:cNvPr id="4" name="Picture 3" descr="A construction vehicle in a desert&#10;&#10;Description automatically generated">
            <a:extLst>
              <a:ext uri="{FF2B5EF4-FFF2-40B4-BE49-F238E27FC236}">
                <a16:creationId xmlns:a16="http://schemas.microsoft.com/office/drawing/2014/main" id="{E46754A4-ADF6-3EC0-D7D5-E3DE3878255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217" y="1465499"/>
            <a:ext cx="4515501" cy="25399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736072-22F4-7176-4993-10F629C23360}"/>
              </a:ext>
            </a:extLst>
          </p:cNvPr>
          <p:cNvSpPr txBox="1"/>
          <p:nvPr/>
        </p:nvSpPr>
        <p:spPr>
          <a:xfrm>
            <a:off x="8582491" y="3479689"/>
            <a:ext cx="2053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highlight>
                  <a:srgbClr val="FFFF00"/>
                </a:highlight>
              </a:rPr>
              <a:t>Mix Deposition</a:t>
            </a:r>
            <a:endParaRPr lang="en-US" b="1" dirty="0">
              <a:highlight>
                <a:srgbClr val="FFFF00"/>
              </a:highlight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29886F50-2A1C-FEE6-4E0C-32F2B1D30D53}"/>
              </a:ext>
            </a:extLst>
          </p:cNvPr>
          <p:cNvSpPr txBox="1">
            <a:spLocks/>
          </p:cNvSpPr>
          <p:nvPr/>
        </p:nvSpPr>
        <p:spPr>
          <a:xfrm>
            <a:off x="512240" y="241162"/>
            <a:ext cx="11120995" cy="51919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Co-disposal of Tailings for Rehabilitation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8A7DE1-2384-BA51-B051-54111A33E54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AU"/>
              <a:t>Page </a:t>
            </a:r>
            <a:fld id="{A1D7EAB4-A86C-4956-A303-5C40ACCD551D}" type="slidenum">
              <a:rPr lang="en-AU" smtClean="0"/>
              <a:pPr/>
              <a:t>14</a:t>
            </a:fld>
            <a:endParaRPr lang="en-AU"/>
          </a:p>
        </p:txBody>
      </p:sp>
      <p:pic>
        <p:nvPicPr>
          <p:cNvPr id="10" name="Picture 9" descr="A field with sprinklers spraying water&#10;&#10;Description automatically generated">
            <a:extLst>
              <a:ext uri="{FF2B5EF4-FFF2-40B4-BE49-F238E27FC236}">
                <a16:creationId xmlns:a16="http://schemas.microsoft.com/office/drawing/2014/main" id="{A2725006-2A4B-07BA-5A23-EC6E6FE430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162" t="31452" b="11894"/>
          <a:stretch/>
        </p:blipFill>
        <p:spPr>
          <a:xfrm>
            <a:off x="7096793" y="4044524"/>
            <a:ext cx="4489003" cy="27041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ABB5E3-F28B-B877-68BF-D14B57EDC661}"/>
              </a:ext>
            </a:extLst>
          </p:cNvPr>
          <p:cNvSpPr txBox="1"/>
          <p:nvPr/>
        </p:nvSpPr>
        <p:spPr>
          <a:xfrm>
            <a:off x="8419247" y="6334724"/>
            <a:ext cx="2053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highlight>
                  <a:srgbClr val="FFFF00"/>
                </a:highlight>
              </a:rPr>
              <a:t>Mix Rehab Planting </a:t>
            </a:r>
            <a:endParaRPr lang="en-US" b="1" dirty="0">
              <a:highlight>
                <a:srgbClr val="FFFF00"/>
              </a:highlight>
            </a:endParaRP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32FAFCD9-24B0-ED01-53C5-7ACF64AA484D}"/>
              </a:ext>
            </a:extLst>
          </p:cNvPr>
          <p:cNvSpPr txBox="1">
            <a:spLocks/>
          </p:cNvSpPr>
          <p:nvPr/>
        </p:nvSpPr>
        <p:spPr>
          <a:xfrm>
            <a:off x="8604618" y="6475932"/>
            <a:ext cx="3228722" cy="2128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b="1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CESMECC Webinar Feb 2026</a:t>
            </a:r>
          </a:p>
        </p:txBody>
      </p:sp>
      <p:pic>
        <p:nvPicPr>
          <p:cNvPr id="14" name="Picture 13" descr="A large industrial area with a few white containers&#10;&#10;Description automatically generated with medium confidence">
            <a:extLst>
              <a:ext uri="{FF2B5EF4-FFF2-40B4-BE49-F238E27FC236}">
                <a16:creationId xmlns:a16="http://schemas.microsoft.com/office/drawing/2014/main" id="{5A33CD82-4591-3BD5-C5C5-6756BDF8B9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251"/>
          <a:stretch/>
        </p:blipFill>
        <p:spPr>
          <a:xfrm>
            <a:off x="512240" y="1485892"/>
            <a:ext cx="6551582" cy="47590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C20DF5-361F-7A20-B1D5-8AE09301BD69}"/>
              </a:ext>
            </a:extLst>
          </p:cNvPr>
          <p:cNvSpPr txBox="1"/>
          <p:nvPr/>
        </p:nvSpPr>
        <p:spPr>
          <a:xfrm>
            <a:off x="521433" y="1529203"/>
            <a:ext cx="1568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highlight>
                  <a:srgbClr val="FFFF00"/>
                </a:highlight>
              </a:rPr>
              <a:t>RehabilitationMix</a:t>
            </a:r>
            <a:r>
              <a:rPr lang="en-GB" b="1" dirty="0">
                <a:highlight>
                  <a:srgbClr val="FFFF00"/>
                </a:highlight>
              </a:rPr>
              <a:t> Plant</a:t>
            </a:r>
            <a:endParaRPr lang="en-US" b="1" dirty="0">
              <a:highlight>
                <a:srgbClr val="FFFF00"/>
              </a:highlight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6925BE8E-D958-B548-4D41-8B516103A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03" y="6383946"/>
            <a:ext cx="1439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14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5CDB32-5981-A324-2C8C-5A736765E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Tailings Facility Closure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93AE91-97A9-CCB6-40A0-92283FA022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64" b="20111"/>
          <a:stretch/>
        </p:blipFill>
        <p:spPr>
          <a:xfrm>
            <a:off x="459720" y="1548328"/>
            <a:ext cx="11461442" cy="45841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7779A1-2823-8CC0-1BBA-F600D9D77070}"/>
              </a:ext>
            </a:extLst>
          </p:cNvPr>
          <p:cNvSpPr txBox="1"/>
          <p:nvPr/>
        </p:nvSpPr>
        <p:spPr>
          <a:xfrm>
            <a:off x="412816" y="901997"/>
            <a:ext cx="113663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B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270 Ha Tailings Storage Facility containing 45Mt </a:t>
            </a:r>
            <a:r>
              <a:rPr lang="en-GB" b="1" dirty="0">
                <a:solidFill>
                  <a:srgbClr val="00B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fine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B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slimes impounded within a sand tailings embankment. Closure spillway construction location pending slimes settlement evaluation.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CC9822-D508-BBB0-E830-69F6B8FAAAE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AU"/>
              <a:t>Page </a:t>
            </a:r>
            <a:fld id="{A1D7EAB4-A86C-4956-A303-5C40ACCD551D}" type="slidenum">
              <a:rPr lang="en-AU" smtClean="0"/>
              <a:pPr/>
              <a:t>15</a:t>
            </a:fld>
            <a:endParaRPr lang="en-AU"/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48B51DB4-9D81-29C3-0BAC-DF695EE67D03}"/>
              </a:ext>
            </a:extLst>
          </p:cNvPr>
          <p:cNvSpPr txBox="1">
            <a:spLocks/>
          </p:cNvSpPr>
          <p:nvPr/>
        </p:nvSpPr>
        <p:spPr>
          <a:xfrm>
            <a:off x="8604618" y="6475932"/>
            <a:ext cx="3228722" cy="2128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b="1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CESMECC Webinar Feb 2026</a:t>
            </a:r>
            <a:endParaRPr lang="en-US" dirty="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68F47B36-38C8-E739-9EAE-1ECE28DE7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03" y="6383946"/>
            <a:ext cx="1439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5268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3E130-D701-03BF-0CB3-BA1994A80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CB24F4-BACF-8260-5D9B-3FF240EB1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TSF Closure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920C1E-6E49-46AD-3100-C3C7E41821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6" b="10831"/>
          <a:stretch/>
        </p:blipFill>
        <p:spPr bwMode="auto">
          <a:xfrm>
            <a:off x="412816" y="1764763"/>
            <a:ext cx="8808918" cy="4531881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xmlns="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5C08D2-A948-33DE-2C8F-4230FE550597}"/>
              </a:ext>
            </a:extLst>
          </p:cNvPr>
          <p:cNvSpPr txBox="1"/>
          <p:nvPr/>
        </p:nvSpPr>
        <p:spPr>
          <a:xfrm>
            <a:off x="412816" y="845191"/>
            <a:ext cx="113663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B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TSF closure </a:t>
            </a:r>
            <a:r>
              <a:rPr lang="en-GB" b="1" dirty="0">
                <a:solidFill>
                  <a:srgbClr val="00B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 be achieved by planting 260,000 Eucalypts, Acacias and Senna to remove moisture and stabilise slimes. Nutrition achieved by planting with topsoil/manure mix and introduction of </a:t>
            </a:r>
            <a:r>
              <a:rPr lang="en-GB" b="1" dirty="0" err="1">
                <a:solidFill>
                  <a:srgbClr val="00B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Sunhemp</a:t>
            </a:r>
            <a:r>
              <a:rPr lang="en-GB" b="1" dirty="0">
                <a:solidFill>
                  <a:srgbClr val="00B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Planting was completed in Jan 2026, 1 year ahead of schedule.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B0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CD1DDF-7AE4-DAAE-CC1E-067AE8F6247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AU"/>
              <a:t>Page </a:t>
            </a:r>
            <a:fld id="{A1D7EAB4-A86C-4956-A303-5C40ACCD551D}" type="slidenum">
              <a:rPr lang="en-AU" smtClean="0"/>
              <a:pPr/>
              <a:t>16</a:t>
            </a:fld>
            <a:endParaRPr lang="en-AU"/>
          </a:p>
        </p:txBody>
      </p:sp>
      <p:pic>
        <p:nvPicPr>
          <p:cNvPr id="10" name="Picture 9" descr="A sign on a tree&#10;&#10;Description automatically generated with medium confidence">
            <a:extLst>
              <a:ext uri="{FF2B5EF4-FFF2-40B4-BE49-F238E27FC236}">
                <a16:creationId xmlns:a16="http://schemas.microsoft.com/office/drawing/2014/main" id="{DF75C5BC-D9C0-9175-670E-12B2DEF58E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68" b="16522"/>
          <a:stretch/>
        </p:blipFill>
        <p:spPr>
          <a:xfrm>
            <a:off x="8801100" y="1767291"/>
            <a:ext cx="3345517" cy="41460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3639A4-12DF-071D-73EB-5CF405541A37}"/>
              </a:ext>
            </a:extLst>
          </p:cNvPr>
          <p:cNvSpPr txBox="1"/>
          <p:nvPr/>
        </p:nvSpPr>
        <p:spPr>
          <a:xfrm>
            <a:off x="9012117" y="5927411"/>
            <a:ext cx="3135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Eucalyptus trials in slimes pit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DF9B1D0E-FE9E-1F25-3EE2-1B6F834493F0}"/>
              </a:ext>
            </a:extLst>
          </p:cNvPr>
          <p:cNvSpPr txBox="1">
            <a:spLocks/>
          </p:cNvSpPr>
          <p:nvPr/>
        </p:nvSpPr>
        <p:spPr>
          <a:xfrm>
            <a:off x="8604618" y="6475932"/>
            <a:ext cx="3228722" cy="2128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b="1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CESMECC Webinar Feb 2026</a:t>
            </a:r>
            <a:endParaRPr lang="en-US" dirty="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E0ED96A-A00B-E7CE-3CE9-12433CA2A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03" y="6383946"/>
            <a:ext cx="1439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4685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TSF Closure - Rehabilitation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 dirty="0"/>
              <a:t>Page </a:t>
            </a:r>
            <a:fld id="{A1D7EAB4-A86C-4956-A303-5C40ACCD551D}" type="slidenum">
              <a:rPr lang="en-AU" smtClean="0"/>
              <a:t>17</a:t>
            </a:fld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748881" y="943624"/>
            <a:ext cx="4597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Commencement of TSF rehabilitation in February 2025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47227" y="977302"/>
            <a:ext cx="40661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TSF Tree growth as of July 2025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333" y="1285079"/>
            <a:ext cx="3595126" cy="47897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227" y="1285080"/>
            <a:ext cx="3595126" cy="4789796"/>
          </a:xfrm>
          <a:prstGeom prst="rect">
            <a:avLst/>
          </a:prstGeom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04A9F8B8-9D08-77B1-F16C-81D162E0B409}"/>
              </a:ext>
            </a:extLst>
          </p:cNvPr>
          <p:cNvSpPr txBox="1">
            <a:spLocks/>
          </p:cNvSpPr>
          <p:nvPr/>
        </p:nvSpPr>
        <p:spPr>
          <a:xfrm>
            <a:off x="8452218" y="6323532"/>
            <a:ext cx="3228722" cy="2128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b="1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CESMECC Webinar Feb 2026</a:t>
            </a:r>
            <a:endParaRPr lang="en-US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158D6CE-103E-69DF-6641-D358D4235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03" y="6383946"/>
            <a:ext cx="1439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3A32AF2-E0C7-4F6E-9AC7-F80432E26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33818" y="6372236"/>
            <a:ext cx="1764475" cy="193057"/>
          </a:xfrm>
        </p:spPr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</a:t>
            </a:r>
            <a:fld id="{72395D7B-91EF-459D-936F-2AD0FDC42F5E}" type="slidenum">
              <a:rPr kumimoji="0" lang="en-AU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369B293-7AA5-4DEC-B7B1-9064D0D77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" y="6092812"/>
            <a:ext cx="1190625" cy="5715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2FF9D82-1A3A-D8E6-826C-DACC6CC3B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Post Mining Land Use (PMLU)</a:t>
            </a:r>
            <a:endParaRPr lang="en-US" dirty="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4FCB054C-1B39-729F-408A-ACBEF1C55D2B}"/>
              </a:ext>
            </a:extLst>
          </p:cNvPr>
          <p:cNvSpPr/>
          <p:nvPr/>
        </p:nvSpPr>
        <p:spPr>
          <a:xfrm>
            <a:off x="288292" y="2594064"/>
            <a:ext cx="1518477" cy="1680810"/>
          </a:xfrm>
          <a:prstGeom prst="rightArrow">
            <a:avLst>
              <a:gd name="adj1" fmla="val 50000"/>
              <a:gd name="adj2" fmla="val 1556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Brainstorm/</a:t>
            </a:r>
          </a:p>
          <a:p>
            <a:pPr algn="ctr"/>
            <a:r>
              <a:rPr lang="en-GB" dirty="0"/>
              <a:t>Blue Sky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72601C5-592D-32CC-24C1-D58523175437}"/>
              </a:ext>
            </a:extLst>
          </p:cNvPr>
          <p:cNvSpPr txBox="1"/>
          <p:nvPr/>
        </p:nvSpPr>
        <p:spPr>
          <a:xfrm>
            <a:off x="1752935" y="1809756"/>
            <a:ext cx="1945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Screen 1</a:t>
            </a:r>
            <a:r>
              <a:rPr lang="en-GB" dirty="0"/>
              <a:t>: Research &amp; criteria-based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0462209-6C5F-114C-D1EC-818A7D2521A5}"/>
              </a:ext>
            </a:extLst>
          </p:cNvPr>
          <p:cNvSpPr txBox="1">
            <a:spLocks/>
          </p:cNvSpPr>
          <p:nvPr/>
        </p:nvSpPr>
        <p:spPr>
          <a:xfrm>
            <a:off x="420472" y="855258"/>
            <a:ext cx="11154958" cy="360114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 sz="1200" b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B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PMLU was developed through research, trials and stakeholder engagement. Numerous concepts were evaluated and screened down to three outcomes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6C7FECC-8006-34BB-74FE-1C5BD8748ECE}"/>
              </a:ext>
            </a:extLst>
          </p:cNvPr>
          <p:cNvSpPr/>
          <p:nvPr/>
        </p:nvSpPr>
        <p:spPr>
          <a:xfrm>
            <a:off x="2028695" y="2791606"/>
            <a:ext cx="142613" cy="1359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49C3B2F-CE9F-6A81-A8EB-8EC37EF3A9C9}"/>
              </a:ext>
            </a:extLst>
          </p:cNvPr>
          <p:cNvSpPr/>
          <p:nvPr/>
        </p:nvSpPr>
        <p:spPr>
          <a:xfrm>
            <a:off x="2155960" y="3150409"/>
            <a:ext cx="142613" cy="13591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CED97F4-C4C7-9D2B-B518-CF5DFA49A37F}"/>
              </a:ext>
            </a:extLst>
          </p:cNvPr>
          <p:cNvSpPr/>
          <p:nvPr/>
        </p:nvSpPr>
        <p:spPr>
          <a:xfrm>
            <a:off x="1886082" y="3094059"/>
            <a:ext cx="142613" cy="13591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6475DCA-8587-6963-A678-D02298DF3FA9}"/>
              </a:ext>
            </a:extLst>
          </p:cNvPr>
          <p:cNvSpPr/>
          <p:nvPr/>
        </p:nvSpPr>
        <p:spPr>
          <a:xfrm>
            <a:off x="2059144" y="3402286"/>
            <a:ext cx="142613" cy="1359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85A29EF-C686-BC1B-B37C-CDD6CBE2CAE6}"/>
              </a:ext>
            </a:extLst>
          </p:cNvPr>
          <p:cNvSpPr/>
          <p:nvPr/>
        </p:nvSpPr>
        <p:spPr>
          <a:xfrm>
            <a:off x="2055259" y="3639631"/>
            <a:ext cx="142613" cy="1359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C2A2F99-C880-2117-6021-809DB5A3CECF}"/>
              </a:ext>
            </a:extLst>
          </p:cNvPr>
          <p:cNvSpPr/>
          <p:nvPr/>
        </p:nvSpPr>
        <p:spPr>
          <a:xfrm>
            <a:off x="1852985" y="3782379"/>
            <a:ext cx="142613" cy="1359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88606B4-53DA-615E-E506-4B906F2792E0}"/>
              </a:ext>
            </a:extLst>
          </p:cNvPr>
          <p:cNvSpPr/>
          <p:nvPr/>
        </p:nvSpPr>
        <p:spPr>
          <a:xfrm>
            <a:off x="1852985" y="3492104"/>
            <a:ext cx="142613" cy="1359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E5B51F1-9E82-C7AB-176D-1C70B9A4F63E}"/>
              </a:ext>
            </a:extLst>
          </p:cNvPr>
          <p:cNvSpPr/>
          <p:nvPr/>
        </p:nvSpPr>
        <p:spPr>
          <a:xfrm>
            <a:off x="2340485" y="3575646"/>
            <a:ext cx="142613" cy="1359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8ECDAB6-7B34-F757-39D3-07A5CA130407}"/>
              </a:ext>
            </a:extLst>
          </p:cNvPr>
          <p:cNvSpPr/>
          <p:nvPr/>
        </p:nvSpPr>
        <p:spPr>
          <a:xfrm>
            <a:off x="1987837" y="3945028"/>
            <a:ext cx="142613" cy="1359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B49390D-585F-4D14-0BD4-8E26AAA8924A}"/>
              </a:ext>
            </a:extLst>
          </p:cNvPr>
          <p:cNvSpPr/>
          <p:nvPr/>
        </p:nvSpPr>
        <p:spPr>
          <a:xfrm>
            <a:off x="2135141" y="4182351"/>
            <a:ext cx="142613" cy="1359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3C94EF2-10EB-2A8C-415F-2F738B5653BB}"/>
              </a:ext>
            </a:extLst>
          </p:cNvPr>
          <p:cNvSpPr/>
          <p:nvPr/>
        </p:nvSpPr>
        <p:spPr>
          <a:xfrm>
            <a:off x="2197872" y="3930474"/>
            <a:ext cx="142613" cy="1359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E288F7-2449-DC9C-3B32-9210145601F2}"/>
              </a:ext>
            </a:extLst>
          </p:cNvPr>
          <p:cNvSpPr/>
          <p:nvPr/>
        </p:nvSpPr>
        <p:spPr>
          <a:xfrm>
            <a:off x="2641634" y="2550253"/>
            <a:ext cx="83824" cy="2088859"/>
          </a:xfrm>
          <a:prstGeom prst="rect">
            <a:avLst/>
          </a:prstGeom>
          <a:pattFill prst="pct7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DCACB9E-FA3F-B7C7-5D7B-4FEA30F851A8}"/>
              </a:ext>
            </a:extLst>
          </p:cNvPr>
          <p:cNvSpPr/>
          <p:nvPr/>
        </p:nvSpPr>
        <p:spPr>
          <a:xfrm>
            <a:off x="4423624" y="3109862"/>
            <a:ext cx="142613" cy="1359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32446F1-913D-03EA-368A-3382AFCFCBB5}"/>
              </a:ext>
            </a:extLst>
          </p:cNvPr>
          <p:cNvSpPr/>
          <p:nvPr/>
        </p:nvSpPr>
        <p:spPr>
          <a:xfrm>
            <a:off x="4153746" y="3053512"/>
            <a:ext cx="142613" cy="1359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6448C12-C0E8-DD5F-6A38-242595846DF5}"/>
              </a:ext>
            </a:extLst>
          </p:cNvPr>
          <p:cNvSpPr/>
          <p:nvPr/>
        </p:nvSpPr>
        <p:spPr>
          <a:xfrm>
            <a:off x="3485383" y="3741832"/>
            <a:ext cx="142613" cy="1359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9F03553-D7BC-9F76-0883-CA924114B71B}"/>
              </a:ext>
            </a:extLst>
          </p:cNvPr>
          <p:cNvSpPr/>
          <p:nvPr/>
        </p:nvSpPr>
        <p:spPr>
          <a:xfrm>
            <a:off x="4608149" y="3535099"/>
            <a:ext cx="142613" cy="1359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3663051-CA7C-9C32-FAFB-2BF06652383C}"/>
              </a:ext>
            </a:extLst>
          </p:cNvPr>
          <p:cNvSpPr/>
          <p:nvPr/>
        </p:nvSpPr>
        <p:spPr>
          <a:xfrm>
            <a:off x="4465536" y="3889927"/>
            <a:ext cx="142613" cy="1359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AF44250-2510-1D23-A758-0ECCE64152A1}"/>
              </a:ext>
            </a:extLst>
          </p:cNvPr>
          <p:cNvSpPr/>
          <p:nvPr/>
        </p:nvSpPr>
        <p:spPr>
          <a:xfrm>
            <a:off x="5236180" y="2468840"/>
            <a:ext cx="83824" cy="2088859"/>
          </a:xfrm>
          <a:prstGeom prst="rect">
            <a:avLst/>
          </a:prstGeom>
          <a:pattFill prst="pct7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1F9B0A4-031F-86AD-C1C9-C85C4F3FAAB4}"/>
              </a:ext>
            </a:extLst>
          </p:cNvPr>
          <p:cNvSpPr txBox="1"/>
          <p:nvPr/>
        </p:nvSpPr>
        <p:spPr>
          <a:xfrm>
            <a:off x="1672525" y="4567873"/>
            <a:ext cx="1945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Concept Report</a:t>
            </a:r>
            <a:endParaRPr lang="en-US" dirty="0"/>
          </a:p>
        </p:txBody>
      </p:sp>
      <p:sp>
        <p:nvSpPr>
          <p:cNvPr id="36" name="Star: 5 Points 35">
            <a:extLst>
              <a:ext uri="{FF2B5EF4-FFF2-40B4-BE49-F238E27FC236}">
                <a16:creationId xmlns:a16="http://schemas.microsoft.com/office/drawing/2014/main" id="{DC1AB848-B57F-422B-F084-70CA3BD7FA44}"/>
              </a:ext>
            </a:extLst>
          </p:cNvPr>
          <p:cNvSpPr/>
          <p:nvPr/>
        </p:nvSpPr>
        <p:spPr>
          <a:xfrm>
            <a:off x="2298573" y="3053512"/>
            <a:ext cx="241306" cy="24618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Star: 5 Points 36">
            <a:extLst>
              <a:ext uri="{FF2B5EF4-FFF2-40B4-BE49-F238E27FC236}">
                <a16:creationId xmlns:a16="http://schemas.microsoft.com/office/drawing/2014/main" id="{0563F96C-F337-610C-11EC-BDD204E26C7C}"/>
              </a:ext>
            </a:extLst>
          </p:cNvPr>
          <p:cNvSpPr/>
          <p:nvPr/>
        </p:nvSpPr>
        <p:spPr>
          <a:xfrm>
            <a:off x="2341099" y="3733763"/>
            <a:ext cx="241306" cy="24618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tar: 5 Points 38">
            <a:extLst>
              <a:ext uri="{FF2B5EF4-FFF2-40B4-BE49-F238E27FC236}">
                <a16:creationId xmlns:a16="http://schemas.microsoft.com/office/drawing/2014/main" id="{2B74B5A3-042A-C78E-8CC8-32FB62D04F9D}"/>
              </a:ext>
            </a:extLst>
          </p:cNvPr>
          <p:cNvSpPr/>
          <p:nvPr/>
        </p:nvSpPr>
        <p:spPr>
          <a:xfrm>
            <a:off x="2265389" y="2661697"/>
            <a:ext cx="241306" cy="24618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tar: 5 Points 39">
            <a:extLst>
              <a:ext uri="{FF2B5EF4-FFF2-40B4-BE49-F238E27FC236}">
                <a16:creationId xmlns:a16="http://schemas.microsoft.com/office/drawing/2014/main" id="{E0046F11-9B6C-06C2-5093-FAC32E8E65EB}"/>
              </a:ext>
            </a:extLst>
          </p:cNvPr>
          <p:cNvSpPr/>
          <p:nvPr/>
        </p:nvSpPr>
        <p:spPr>
          <a:xfrm>
            <a:off x="4245607" y="3401893"/>
            <a:ext cx="241306" cy="24618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4DC902E-D842-EE20-F17A-C6FA3F49E315}"/>
              </a:ext>
            </a:extLst>
          </p:cNvPr>
          <p:cNvSpPr txBox="1"/>
          <p:nvPr/>
        </p:nvSpPr>
        <p:spPr>
          <a:xfrm>
            <a:off x="3971009" y="4583185"/>
            <a:ext cx="1945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PFS Report</a:t>
            </a:r>
            <a:endParaRPr lang="en-US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9C4616B-E460-636C-4A15-F5B05C5D87CE}"/>
              </a:ext>
            </a:extLst>
          </p:cNvPr>
          <p:cNvSpPr/>
          <p:nvPr/>
        </p:nvSpPr>
        <p:spPr>
          <a:xfrm>
            <a:off x="5867930" y="3094482"/>
            <a:ext cx="142613" cy="1359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0061358-5CBD-2803-D8DC-79908818F066}"/>
              </a:ext>
            </a:extLst>
          </p:cNvPr>
          <p:cNvSpPr txBox="1"/>
          <p:nvPr/>
        </p:nvSpPr>
        <p:spPr>
          <a:xfrm>
            <a:off x="5422993" y="4559491"/>
            <a:ext cx="1945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DFS Report</a:t>
            </a:r>
            <a:endParaRPr lang="en-US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56AA7BF-AEAA-29CA-E691-54F92F674260}"/>
              </a:ext>
            </a:extLst>
          </p:cNvPr>
          <p:cNvSpPr/>
          <p:nvPr/>
        </p:nvSpPr>
        <p:spPr>
          <a:xfrm>
            <a:off x="4161831" y="4025846"/>
            <a:ext cx="142613" cy="1359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8E088EC-8044-DEB5-7EA7-8BC7BC684E48}"/>
              </a:ext>
            </a:extLst>
          </p:cNvPr>
          <p:cNvSpPr/>
          <p:nvPr/>
        </p:nvSpPr>
        <p:spPr>
          <a:xfrm>
            <a:off x="4488730" y="3318553"/>
            <a:ext cx="142613" cy="13591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D1431D0-00F1-A3AD-A72A-B4A061F39E5C}"/>
              </a:ext>
            </a:extLst>
          </p:cNvPr>
          <p:cNvSpPr/>
          <p:nvPr/>
        </p:nvSpPr>
        <p:spPr>
          <a:xfrm>
            <a:off x="6039460" y="3775550"/>
            <a:ext cx="142613" cy="1359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CA1AD07-8178-7321-C26A-46C0687A072D}"/>
              </a:ext>
            </a:extLst>
          </p:cNvPr>
          <p:cNvSpPr/>
          <p:nvPr/>
        </p:nvSpPr>
        <p:spPr>
          <a:xfrm>
            <a:off x="6050737" y="3296581"/>
            <a:ext cx="142613" cy="13591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78F5AE5-169B-F413-07E2-B0887BEC9908}"/>
              </a:ext>
            </a:extLst>
          </p:cNvPr>
          <p:cNvSpPr txBox="1"/>
          <p:nvPr/>
        </p:nvSpPr>
        <p:spPr>
          <a:xfrm>
            <a:off x="4017418" y="1827470"/>
            <a:ext cx="2086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Screen 2</a:t>
            </a:r>
            <a:r>
              <a:rPr lang="en-GB" dirty="0"/>
              <a:t>: Field trials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E113E7-5519-462F-8D68-E00BE76B6DBF}"/>
              </a:ext>
            </a:extLst>
          </p:cNvPr>
          <p:cNvSpPr txBox="1"/>
          <p:nvPr/>
        </p:nvSpPr>
        <p:spPr>
          <a:xfrm>
            <a:off x="4680035" y="4935625"/>
            <a:ext cx="3514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Trials: </a:t>
            </a:r>
          </a:p>
          <a:p>
            <a:r>
              <a:rPr lang="en-GB" sz="1200" b="1" dirty="0"/>
              <a:t>1. </a:t>
            </a:r>
            <a:r>
              <a:rPr lang="en-GB" sz="1200" dirty="0"/>
              <a:t>Agribusiness</a:t>
            </a:r>
          </a:p>
          <a:p>
            <a:r>
              <a:rPr lang="en-GB" sz="1200" dirty="0"/>
              <a:t>2. Wildlife suitability &amp; Community acceptance</a:t>
            </a:r>
          </a:p>
          <a:p>
            <a:r>
              <a:rPr lang="en-GB" sz="1200" dirty="0"/>
              <a:t>3. Training needs research</a:t>
            </a:r>
            <a:endParaRPr lang="en-US" sz="1200" dirty="0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96404F07-BAC7-070B-E2D4-39EB6DA338B3}"/>
              </a:ext>
            </a:extLst>
          </p:cNvPr>
          <p:cNvSpPr/>
          <p:nvPr/>
        </p:nvSpPr>
        <p:spPr>
          <a:xfrm>
            <a:off x="423513" y="5805575"/>
            <a:ext cx="8552708" cy="50495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5B0398-6361-EE14-6B59-FE5396185225}"/>
              </a:ext>
            </a:extLst>
          </p:cNvPr>
          <p:cNvSpPr txBox="1"/>
          <p:nvPr/>
        </p:nvSpPr>
        <p:spPr>
          <a:xfrm>
            <a:off x="2683546" y="5883368"/>
            <a:ext cx="5268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Stakeholder Engagement (Internal &amp; External)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4B13626-FF46-70D9-56A0-4F749AB98950}"/>
              </a:ext>
            </a:extLst>
          </p:cNvPr>
          <p:cNvSpPr txBox="1"/>
          <p:nvPr/>
        </p:nvSpPr>
        <p:spPr>
          <a:xfrm>
            <a:off x="616017" y="4922459"/>
            <a:ext cx="40153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Criteria: </a:t>
            </a:r>
          </a:p>
          <a:p>
            <a:pPr marL="228600" indent="-228600">
              <a:buAutoNum type="arabicPeriod"/>
            </a:pPr>
            <a:r>
              <a:rPr lang="en-GB" sz="1200" dirty="0"/>
              <a:t>Asset utilisation (water, power, land capability)</a:t>
            </a:r>
          </a:p>
          <a:p>
            <a:pPr marL="228600" indent="-228600">
              <a:buAutoNum type="arabicPeriod"/>
            </a:pPr>
            <a:r>
              <a:rPr lang="en-GB" sz="1200" dirty="0"/>
              <a:t>Benefit to community</a:t>
            </a:r>
          </a:p>
          <a:p>
            <a:pPr marL="228600" indent="-228600">
              <a:buAutoNum type="arabicPeriod"/>
            </a:pPr>
            <a:r>
              <a:rPr lang="en-GB" sz="1200" dirty="0"/>
              <a:t>Alignment to local &amp; national  agenda (environmentally, socially and economically)</a:t>
            </a:r>
            <a:endParaRPr lang="en-US" sz="120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7626A87-48B9-7E34-CECD-F84573B9FD2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4989" y="3095831"/>
            <a:ext cx="2452183" cy="1380252"/>
          </a:xfrm>
          <a:prstGeom prst="rect">
            <a:avLst/>
          </a:prstGeom>
        </p:spPr>
      </p:pic>
      <p:pic>
        <p:nvPicPr>
          <p:cNvPr id="43" name="Picture 4" descr="10 Biggest Conservation Success Stories Of 2019 - WorldAtlas">
            <a:extLst>
              <a:ext uri="{FF2B5EF4-FFF2-40B4-BE49-F238E27FC236}">
                <a16:creationId xmlns:a16="http://schemas.microsoft.com/office/drawing/2014/main" id="{0925373E-9EF2-A3CF-B51D-4130ABEDE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84807" y="1411611"/>
            <a:ext cx="2482365" cy="139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5BAA934-4FC1-C85E-7040-3AB60FF1EAB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14989" y="4780051"/>
            <a:ext cx="2429492" cy="137899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124252D-447F-26DB-6962-9127F953E643}"/>
              </a:ext>
            </a:extLst>
          </p:cNvPr>
          <p:cNvSpPr txBox="1"/>
          <p:nvPr/>
        </p:nvSpPr>
        <p:spPr>
          <a:xfrm>
            <a:off x="9700691" y="1394711"/>
            <a:ext cx="1615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Conservation</a:t>
            </a:r>
            <a:endParaRPr kumimoji="0" lang="en-K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05CA371-7D41-785A-CDCE-DC79D7119157}"/>
              </a:ext>
            </a:extLst>
          </p:cNvPr>
          <p:cNvSpPr txBox="1"/>
          <p:nvPr/>
        </p:nvSpPr>
        <p:spPr>
          <a:xfrm>
            <a:off x="9779796" y="3095831"/>
            <a:ext cx="1457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/>
              </a:rPr>
              <a:t>Agribusiness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752FB22-A122-B198-BB7D-FD4B05BBB791}"/>
              </a:ext>
            </a:extLst>
          </p:cNvPr>
          <p:cNvSpPr txBox="1"/>
          <p:nvPr/>
        </p:nvSpPr>
        <p:spPr>
          <a:xfrm>
            <a:off x="9966361" y="4752539"/>
            <a:ext cx="1061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/>
              </a:rPr>
              <a:t>Training</a:t>
            </a:r>
          </a:p>
        </p:txBody>
      </p:sp>
      <p:sp>
        <p:nvSpPr>
          <p:cNvPr id="56" name="Arrow: Right 55">
            <a:extLst>
              <a:ext uri="{FF2B5EF4-FFF2-40B4-BE49-F238E27FC236}">
                <a16:creationId xmlns:a16="http://schemas.microsoft.com/office/drawing/2014/main" id="{8471F3BE-9A05-2D12-E862-E2CE4A0952E2}"/>
              </a:ext>
            </a:extLst>
          </p:cNvPr>
          <p:cNvSpPr/>
          <p:nvPr/>
        </p:nvSpPr>
        <p:spPr>
          <a:xfrm>
            <a:off x="6608959" y="2529072"/>
            <a:ext cx="2482364" cy="1856534"/>
          </a:xfrm>
          <a:prstGeom prst="rightArrow">
            <a:avLst>
              <a:gd name="adj1" fmla="val 50000"/>
              <a:gd name="adj2" fmla="val 2239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Recommendation to Govt led PMLU Committee</a:t>
            </a:r>
            <a:endParaRPr lang="en-US" dirty="0"/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E49C6C72-C038-D970-57AB-85BAEB83666F}"/>
              </a:ext>
            </a:extLst>
          </p:cNvPr>
          <p:cNvSpPr txBox="1">
            <a:spLocks/>
          </p:cNvSpPr>
          <p:nvPr/>
        </p:nvSpPr>
        <p:spPr>
          <a:xfrm>
            <a:off x="8452218" y="6323532"/>
            <a:ext cx="3228722" cy="2128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b="1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CESMECC Webinar Feb 2026</a:t>
            </a:r>
            <a:endParaRPr lang="en-US" dirty="0"/>
          </a:p>
        </p:txBody>
      </p:sp>
      <p:pic>
        <p:nvPicPr>
          <p:cNvPr id="25" name="Picture 3">
            <a:extLst>
              <a:ext uri="{FF2B5EF4-FFF2-40B4-BE49-F238E27FC236}">
                <a16:creationId xmlns:a16="http://schemas.microsoft.com/office/drawing/2014/main" id="{4BCB40C6-F0A4-F79F-4EC2-A0CC47F96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03" y="6383946"/>
            <a:ext cx="1439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09383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9F9FA2-0168-47A0-BD05-22F9553C8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771" y="1557752"/>
            <a:ext cx="7421738" cy="44492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E98EA6-635F-49C3-B355-5F9665B895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7759" y="1557753"/>
            <a:ext cx="3557965" cy="209226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A3E8519-0190-421F-9562-67C1F5006576}"/>
              </a:ext>
            </a:extLst>
          </p:cNvPr>
          <p:cNvSpPr/>
          <p:nvPr/>
        </p:nvSpPr>
        <p:spPr>
          <a:xfrm>
            <a:off x="394729" y="874164"/>
            <a:ext cx="111209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Agribusiness trials included maize, cassava, ginger, cotton, mango, cashew, citrus, sugar, moringa, papaya, banana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80CD51-A3FB-4B88-A5F7-8E97E79D1D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7759" y="3697512"/>
            <a:ext cx="3557965" cy="230944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DDE5FC32-D07E-4BE5-80D9-73B57B202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81" y="317715"/>
            <a:ext cx="11120995" cy="519193"/>
          </a:xfrm>
        </p:spPr>
        <p:txBody>
          <a:bodyPr/>
          <a:lstStyle/>
          <a:p>
            <a:r>
              <a:rPr lang="en-GB" dirty="0"/>
              <a:t>PMLU Trials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F6495D-42EB-176B-5BCB-A537A54E4E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AU"/>
              <a:t>Page </a:t>
            </a:r>
            <a:fld id="{A1D7EAB4-A86C-4956-A303-5C40ACCD551D}" type="slidenum">
              <a:rPr lang="en-AU" smtClean="0"/>
              <a:pPr/>
              <a:t>19</a:t>
            </a:fld>
            <a:endParaRPr lang="en-AU"/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714100D8-CCC0-5A36-690B-E5E0AEF92913}"/>
              </a:ext>
            </a:extLst>
          </p:cNvPr>
          <p:cNvSpPr txBox="1">
            <a:spLocks/>
          </p:cNvSpPr>
          <p:nvPr/>
        </p:nvSpPr>
        <p:spPr>
          <a:xfrm>
            <a:off x="8604618" y="6475932"/>
            <a:ext cx="3228722" cy="2128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b="1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CESMECC Webinar Feb 2026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DDD38A-0F39-97A9-C4B7-7FFAB3B6C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03" y="6383946"/>
            <a:ext cx="1439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688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0CCEB1-21E0-44A2-9A0E-E88F8F765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81" y="268019"/>
            <a:ext cx="11120995" cy="519193"/>
          </a:xfrm>
        </p:spPr>
        <p:txBody>
          <a:bodyPr/>
          <a:lstStyle/>
          <a:p>
            <a:r>
              <a:rPr lang="en-GB" dirty="0"/>
              <a:t>Context </a:t>
            </a:r>
            <a:endParaRPr lang="en-K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EE743-707B-4C7E-AC40-06DF6EEE7AA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AU"/>
              <a:t>Page </a:t>
            </a:r>
            <a:fld id="{A1D7EAB4-A86C-4956-A303-5C40ACCD551D}" type="slidenum">
              <a:rPr lang="en-AU" smtClean="0"/>
              <a:pPr/>
              <a:t>2</a:t>
            </a:fld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946960-1EC3-4978-98B5-40F0C80373D3}"/>
              </a:ext>
            </a:extLst>
          </p:cNvPr>
          <p:cNvSpPr txBox="1"/>
          <p:nvPr/>
        </p:nvSpPr>
        <p:spPr>
          <a:xfrm>
            <a:off x="189803" y="820076"/>
            <a:ext cx="531270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lvl="2" indent="-230400" algn="just">
              <a:spcBef>
                <a:spcPts val="500"/>
              </a:spcBef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1A333A"/>
                </a:solidFill>
              </a:rPr>
              <a:t>Wholly owned subsidiary of Energy Fuels, USA</a:t>
            </a:r>
          </a:p>
          <a:p>
            <a:pPr marL="216000" lvl="2" indent="-230400" algn="just">
              <a:spcBef>
                <a:spcPts val="500"/>
              </a:spcBef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1A333A"/>
                </a:solidFill>
              </a:rPr>
              <a:t>Commenced mining in Oct 2013</a:t>
            </a:r>
            <a:endParaRPr lang="en-GB" sz="1600" dirty="0">
              <a:solidFill>
                <a:srgbClr val="1A333A"/>
              </a:solidFill>
            </a:endParaRPr>
          </a:p>
          <a:p>
            <a:pPr marL="216000" lvl="2" indent="-230400" algn="just">
              <a:spcBef>
                <a:spcPts val="500"/>
              </a:spcBef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1A333A"/>
                </a:solidFill>
              </a:rPr>
              <a:t>Kenya’s largest mine (75% of mineral exports)</a:t>
            </a:r>
          </a:p>
          <a:p>
            <a:pPr marL="216000" lvl="2" indent="-230400" algn="just">
              <a:spcBef>
                <a:spcPts val="500"/>
              </a:spcBef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1A333A"/>
                </a:solidFill>
              </a:rPr>
              <a:t>1,200 employees</a:t>
            </a:r>
          </a:p>
          <a:p>
            <a:pPr marL="216000" lvl="2" indent="-230400" algn="just">
              <a:spcBef>
                <a:spcPts val="500"/>
              </a:spcBef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1A333A"/>
                </a:solidFill>
              </a:rPr>
              <a:t>Mining rate 17Mt/Annum</a:t>
            </a:r>
          </a:p>
          <a:p>
            <a:pPr marL="216000" lvl="2" indent="-230400" algn="just">
              <a:spcBef>
                <a:spcPts val="500"/>
              </a:spcBef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1A333A"/>
                </a:solidFill>
              </a:rPr>
              <a:t>Produced ilmenite, rutile and zircon</a:t>
            </a:r>
          </a:p>
          <a:p>
            <a:pPr marL="216000" lvl="2" indent="-230400" algn="just">
              <a:spcBef>
                <a:spcPts val="500"/>
              </a:spcBef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1A333A"/>
                </a:solidFill>
              </a:rPr>
              <a:t>2,500Ha Special Mining Lease</a:t>
            </a:r>
          </a:p>
          <a:p>
            <a:pPr marL="216000" lvl="2" indent="-230400" algn="just">
              <a:spcBef>
                <a:spcPts val="500"/>
              </a:spcBef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1A333A"/>
                </a:solidFill>
              </a:rPr>
              <a:t>1,100 Hectares disturbed; 100% rehabilitated</a:t>
            </a:r>
          </a:p>
          <a:p>
            <a:pPr marL="216000" lvl="2" indent="-230400" algn="just">
              <a:spcBef>
                <a:spcPts val="500"/>
              </a:spcBef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1A333A"/>
                </a:solidFill>
              </a:rPr>
              <a:t>Mining ended in Dec 2024 – ore reserve depleted</a:t>
            </a:r>
          </a:p>
          <a:p>
            <a:pPr marL="216000" lvl="2" indent="-230400" algn="just">
              <a:spcBef>
                <a:spcPts val="500"/>
              </a:spcBef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1A333A"/>
                </a:solidFill>
              </a:rPr>
              <a:t>Currently deconstructing processing plant for export</a:t>
            </a:r>
          </a:p>
          <a:p>
            <a:pPr marL="216000" lvl="2" indent="-230400" algn="just">
              <a:spcBef>
                <a:spcPts val="500"/>
              </a:spcBef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1A333A"/>
                </a:solidFill>
              </a:rPr>
              <a:t>45Mt Tailings Storage Facility</a:t>
            </a:r>
          </a:p>
          <a:p>
            <a:pPr marL="216000" lvl="2" indent="-230400" algn="just">
              <a:spcBef>
                <a:spcPts val="500"/>
              </a:spcBef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1A333A"/>
                </a:solidFill>
              </a:rPr>
              <a:t>Abuts 2 National Forest Reserves (Remnants of Coastal Forest Belt)</a:t>
            </a:r>
          </a:p>
          <a:p>
            <a:pPr marL="216000" lvl="2" indent="-230400" algn="just">
              <a:spcBef>
                <a:spcPts val="500"/>
              </a:spcBef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FF0000"/>
                </a:solidFill>
              </a:rPr>
              <a:t>Project to date rehabilitation and restoration expenditure of $36m or KSh4,6 billion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4D605BD-DD8B-4EC0-ACE8-60B6A672BD28}"/>
              </a:ext>
            </a:extLst>
          </p:cNvPr>
          <p:cNvCxnSpPr>
            <a:cxnSpLocks/>
          </p:cNvCxnSpPr>
          <p:nvPr/>
        </p:nvCxnSpPr>
        <p:spPr>
          <a:xfrm flipH="1" flipV="1">
            <a:off x="7683084" y="4449452"/>
            <a:ext cx="769136" cy="422336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7709ACEE-0CD6-C894-D8BE-3213E6D84A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94861" y="1011435"/>
            <a:ext cx="6407336" cy="5053805"/>
          </a:xfrm>
          <a:prstGeom prst="rect">
            <a:avLst/>
          </a:prstGeom>
          <a:noFill/>
          <a:ln>
            <a:solidFill>
              <a:srgbClr val="5B9BD5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BE263DA7-CEB5-6407-9297-BCADA1BD2084}"/>
              </a:ext>
            </a:extLst>
          </p:cNvPr>
          <p:cNvSpPr txBox="1">
            <a:spLocks/>
          </p:cNvSpPr>
          <p:nvPr/>
        </p:nvSpPr>
        <p:spPr>
          <a:xfrm>
            <a:off x="8604618" y="6475932"/>
            <a:ext cx="3228722" cy="2128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b="1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CESMECC Webinar Feb 2026</a:t>
            </a:r>
            <a:endParaRPr lang="en-US" dirty="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290AEC4-2F38-60E3-03BF-E459A900C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03" y="6383946"/>
            <a:ext cx="1439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223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BACAEC5-DA47-A69E-6199-178F172B9F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886" r="32700"/>
          <a:stretch/>
        </p:blipFill>
        <p:spPr bwMode="auto">
          <a:xfrm>
            <a:off x="646043" y="1215372"/>
            <a:ext cx="4452731" cy="504481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7A49A89-8A11-53DC-838C-9ED6ACAEF1EC}"/>
              </a:ext>
            </a:extLst>
          </p:cNvPr>
          <p:cNvSpPr txBox="1">
            <a:spLocks/>
          </p:cNvSpPr>
          <p:nvPr/>
        </p:nvSpPr>
        <p:spPr>
          <a:xfrm>
            <a:off x="525981" y="855258"/>
            <a:ext cx="11154958" cy="360114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 sz="1200" b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B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three themes were combined as shown in the map below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BEAC37-F47E-0CE8-B915-8290445FEB0A}"/>
              </a:ext>
            </a:extLst>
          </p:cNvPr>
          <p:cNvSpPr txBox="1"/>
          <p:nvPr/>
        </p:nvSpPr>
        <p:spPr>
          <a:xfrm>
            <a:off x="5297558" y="1234690"/>
            <a:ext cx="6569764" cy="33624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CF2824"/>
              </a:buClr>
              <a:buSzTx/>
              <a:buFontTx/>
              <a:buNone/>
              <a:tabLst/>
              <a:defRPr/>
            </a:pPr>
            <a:r>
              <a:rPr kumimoji="0" lang="en-AU" sz="2000" b="1" i="0" u="none" strike="noStrike" kern="0" cap="none" spc="0" normalizeH="0" baseline="0" noProof="0" dirty="0">
                <a:ln>
                  <a:noFill/>
                </a:ln>
                <a:solidFill>
                  <a:srgbClr val="00B099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Three PMLU Themes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CF282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A33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Conservation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A33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: Create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1A33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a 3,700 Ha 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A33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onservancy area by merging South Dune and Bumamani with Gongoni and Buda Forests.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CF2824"/>
              </a:buClr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A333A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CF282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A33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Agribusiness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A33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: Create </a:t>
            </a:r>
            <a:r>
              <a:rPr lang="en-US" sz="2000" dirty="0">
                <a:solidFill>
                  <a:srgbClr val="1A333A"/>
                </a:solidFill>
                <a:latin typeface="Calibri" panose="020F0502020204030204"/>
                <a:cs typeface="Calibri"/>
              </a:rPr>
              <a:t>approximately 500Ha suitable for Agribusiness upon satisfactory relinquishment.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CF2824"/>
              </a:buClr>
              <a:buSzTx/>
              <a:tabLst/>
              <a:defRPr/>
            </a:pPr>
            <a:r>
              <a:rPr lang="en-US" sz="2000" dirty="0">
                <a:solidFill>
                  <a:srgbClr val="1A333A"/>
                </a:solidFill>
                <a:latin typeface="Calibri" panose="020F0502020204030204"/>
                <a:cs typeface="Calibri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CF282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A33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Training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A33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: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A33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Utilise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A33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workshops, office buildings and camp and convert to technical training facility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9301FC9A-12B9-F192-5CF0-5CBD8511D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81" y="317715"/>
            <a:ext cx="11120995" cy="519193"/>
          </a:xfrm>
        </p:spPr>
        <p:txBody>
          <a:bodyPr/>
          <a:lstStyle/>
          <a:p>
            <a:r>
              <a:rPr lang="en-GB" dirty="0"/>
              <a:t>PMLU Outcome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BF78DD-9163-EFEC-7835-7863CB17A6D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AU"/>
              <a:t>Page </a:t>
            </a:r>
            <a:fld id="{A1D7EAB4-A86C-4956-A303-5C40ACCD551D}" type="slidenum">
              <a:rPr lang="en-AU" smtClean="0"/>
              <a:pPr/>
              <a:t>20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B645CD-174E-9D85-21DE-D1F571241E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371" t="12799" r="60031" b="74827"/>
          <a:stretch/>
        </p:blipFill>
        <p:spPr bwMode="auto">
          <a:xfrm>
            <a:off x="646043" y="1214606"/>
            <a:ext cx="1112419" cy="62425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AB1C6A86-296C-F9FD-EBD7-D2F95F6B2AF2}"/>
              </a:ext>
            </a:extLst>
          </p:cNvPr>
          <p:cNvSpPr txBox="1">
            <a:spLocks/>
          </p:cNvSpPr>
          <p:nvPr/>
        </p:nvSpPr>
        <p:spPr>
          <a:xfrm>
            <a:off x="8604618" y="6475932"/>
            <a:ext cx="3228722" cy="2128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b="1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CESMECC Webinar Feb 2026</a:t>
            </a:r>
            <a:endParaRPr lang="en-US" dirty="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7A2CF3F0-6A0E-83AF-C491-CB9CBDC18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03" y="6383946"/>
            <a:ext cx="1439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9334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5646AF-9BBC-42E2-ABAB-5893EAEEF6FA}"/>
              </a:ext>
            </a:extLst>
          </p:cNvPr>
          <p:cNvSpPr txBox="1">
            <a:spLocks/>
          </p:cNvSpPr>
          <p:nvPr/>
        </p:nvSpPr>
        <p:spPr>
          <a:xfrm>
            <a:off x="5159828" y="6336410"/>
            <a:ext cx="1764475" cy="193558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AU" sz="900">
                <a:solidFill>
                  <a:srgbClr val="000000">
                    <a:tint val="75000"/>
                  </a:srgbClr>
                </a:solidFill>
                <a:latin typeface="Calibri" panose="020F0502020204030204"/>
              </a:rPr>
              <a:t>Page </a:t>
            </a:r>
            <a:fld id="{A1D7EAB4-A86C-4956-A303-5C40ACCD551D}" type="slidenum">
              <a:rPr lang="en-AU" sz="900" smtClean="0">
                <a:solidFill>
                  <a:srgbClr val="000000">
                    <a:tint val="75000"/>
                  </a:srgbClr>
                </a:solidFill>
                <a:latin typeface="Calibri" panose="020F0502020204030204"/>
              </a:rPr>
              <a:pPr algn="ctr">
                <a:defRPr/>
              </a:pPr>
              <a:t>21</a:t>
            </a:fld>
            <a:endParaRPr lang="en-AU" sz="900">
              <a:solidFill>
                <a:srgbClr val="000000">
                  <a:tint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125AD4-F71F-4111-9AF8-B0B3F38F3C27}"/>
              </a:ext>
            </a:extLst>
          </p:cNvPr>
          <p:cNvSpPr/>
          <p:nvPr/>
        </p:nvSpPr>
        <p:spPr>
          <a:xfrm flipV="1">
            <a:off x="524540" y="765175"/>
            <a:ext cx="111564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F5E0B28-66AA-4FDE-9EF9-2FD9AD275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81" y="292777"/>
            <a:ext cx="11120995" cy="519193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AU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Community and Stakeholder </a:t>
            </a:r>
            <a:r>
              <a:rPr lang="en-AU" dirty="0">
                <a:ea typeface="Calibri" panose="020F0502020204030204" pitchFamily="34" charset="0"/>
              </a:rPr>
              <a:t>E</a:t>
            </a:r>
            <a:r>
              <a:rPr lang="en-AU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ngagement</a:t>
            </a:r>
            <a:endParaRPr lang="en-AU" noProof="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DA0DDE2-00E6-4DD9-8DF3-B933BBCDB94A}"/>
              </a:ext>
            </a:extLst>
          </p:cNvPr>
          <p:cNvSpPr txBox="1">
            <a:spLocks/>
          </p:cNvSpPr>
          <p:nvPr/>
        </p:nvSpPr>
        <p:spPr>
          <a:xfrm>
            <a:off x="525981" y="815700"/>
            <a:ext cx="11154958" cy="558811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defPPr>
              <a:defRPr lang="en-US"/>
            </a:defPPr>
            <a:lvl1pPr indent="-342900" eaLnBrk="0" hangingPunct="0">
              <a:spcBef>
                <a:spcPct val="20000"/>
              </a:spcBef>
              <a:defRPr sz="1200" b="0" kern="0">
                <a:solidFill>
                  <a:srgbClr val="00B099"/>
                </a:solidFill>
                <a:cs typeface="Calibri" panose="020F0502020204030204" pitchFamily="34" charset="0"/>
              </a:defRPr>
            </a:lvl1pPr>
          </a:lstStyle>
          <a:p>
            <a:pPr indent="0" eaLnBrk="1" hangingPunct="1">
              <a:defRPr/>
            </a:pPr>
            <a:r>
              <a:rPr lang="en-GB" sz="1800" b="1" kern="1200" dirty="0">
                <a:latin typeface="Calibri" panose="020F0502020204030204" pitchFamily="34" charset="0"/>
              </a:rPr>
              <a:t>Over 75% of our employees are from the surrounding community and villages. A social license is critical to successful operations</a:t>
            </a:r>
          </a:p>
          <a:p>
            <a:pPr indent="0" algn="ctr" eaLnBrk="1" hangingPunct="1">
              <a:defRPr/>
            </a:pPr>
            <a:r>
              <a:rPr lang="en-US" sz="1800" b="1" kern="1200" dirty="0"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3EE69D5-5A5C-4B6C-B012-420EF84083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541" y="1718572"/>
            <a:ext cx="5571460" cy="4152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9BB331-2993-405E-B06D-2CBCE8A804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050" y="1718574"/>
            <a:ext cx="5429250" cy="41529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6B4C7C-A62A-2693-3580-2C818801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Page </a:t>
            </a:r>
            <a:fld id="{A1D7EAB4-A86C-4956-A303-5C40ACCD551D}" type="slidenum">
              <a:rPr lang="en-AU" smtClean="0"/>
              <a:pPr/>
              <a:t>21</a:t>
            </a:fld>
            <a:endParaRPr lang="en-AU"/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3A68D1F1-5749-7668-24DD-2EAC6BC207DD}"/>
              </a:ext>
            </a:extLst>
          </p:cNvPr>
          <p:cNvSpPr txBox="1">
            <a:spLocks/>
          </p:cNvSpPr>
          <p:nvPr/>
        </p:nvSpPr>
        <p:spPr>
          <a:xfrm>
            <a:off x="8604618" y="6475932"/>
            <a:ext cx="3228722" cy="2128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b="1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CESMECC Webinar Feb 2026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528C98-7B1A-5914-E9BD-1724331AF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03" y="6383946"/>
            <a:ext cx="1439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0916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B76D018-8234-4F79-926C-467E8FC82A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732" y="1492141"/>
            <a:ext cx="5331225" cy="357681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2CE3740-A36C-42DE-A86A-D70D37DD38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562" y="1504734"/>
            <a:ext cx="5816199" cy="357681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1C64FB0-9D75-4F3E-B4F3-F7EF13064116}"/>
              </a:ext>
            </a:extLst>
          </p:cNvPr>
          <p:cNvSpPr txBox="1"/>
          <p:nvPr/>
        </p:nvSpPr>
        <p:spPr>
          <a:xfrm>
            <a:off x="1458047" y="5179156"/>
            <a:ext cx="3541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Grass / legume seeds from community </a:t>
            </a:r>
            <a:endParaRPr kumimoji="0" lang="en-KE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F85859-7114-44D9-865A-93870A13D8DE}"/>
              </a:ext>
            </a:extLst>
          </p:cNvPr>
          <p:cNvSpPr txBox="1"/>
          <p:nvPr/>
        </p:nvSpPr>
        <p:spPr>
          <a:xfrm>
            <a:off x="7758637" y="5179156"/>
            <a:ext cx="2796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Seeds QC / Storage / Mixing</a:t>
            </a:r>
            <a:endParaRPr kumimoji="0" lang="en-KE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B27234A-F4A7-FE52-683C-D6BD0C23621F}"/>
              </a:ext>
            </a:extLst>
          </p:cNvPr>
          <p:cNvSpPr txBox="1">
            <a:spLocks/>
          </p:cNvSpPr>
          <p:nvPr/>
        </p:nvSpPr>
        <p:spPr>
          <a:xfrm>
            <a:off x="514732" y="788402"/>
            <a:ext cx="11487325" cy="43965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0B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Grass and legume seeds are sourced from the neighbouring community creating employment. Close to $0.5M has been spent on seeds </a:t>
            </a:r>
            <a:r>
              <a:rPr lang="en-GB" b="1" dirty="0">
                <a:solidFill>
                  <a:srgbClr val="00B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comprising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0B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 different species.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67F6FE1-8372-341C-3930-F59E76E51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81" y="292777"/>
            <a:ext cx="11120995" cy="519193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AU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Community and </a:t>
            </a:r>
            <a:r>
              <a:rPr lang="en-AU" dirty="0">
                <a:ea typeface="Calibri" panose="020F0502020204030204" pitchFamily="34" charset="0"/>
              </a:rPr>
              <a:t>S</a:t>
            </a:r>
            <a:r>
              <a:rPr lang="en-AU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takeholder Engagement</a:t>
            </a:r>
            <a:endParaRPr lang="en-AU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D36C3C-807D-DC30-0096-94D9769048D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AU"/>
              <a:t>Page </a:t>
            </a:r>
            <a:fld id="{A1D7EAB4-A86C-4956-A303-5C40ACCD551D}" type="slidenum">
              <a:rPr lang="en-AU" smtClean="0"/>
              <a:pPr/>
              <a:t>22</a:t>
            </a:fld>
            <a:endParaRPr lang="en-AU"/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0F96C362-8EB7-C776-5878-DC064BAB2971}"/>
              </a:ext>
            </a:extLst>
          </p:cNvPr>
          <p:cNvSpPr txBox="1">
            <a:spLocks/>
          </p:cNvSpPr>
          <p:nvPr/>
        </p:nvSpPr>
        <p:spPr>
          <a:xfrm>
            <a:off x="8604618" y="6475932"/>
            <a:ext cx="3228722" cy="2128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b="1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CESMECC Webinar Feb 2026</a:t>
            </a:r>
            <a:endParaRPr lang="en-US" dirty="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F0102D8B-4E4D-6AFB-B22D-DD9C1D185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03" y="6383946"/>
            <a:ext cx="1439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735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B4A63BC-DF60-1E47-9798-AFDBAB2A8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501" y="334374"/>
            <a:ext cx="9795403" cy="552570"/>
          </a:xfrm>
        </p:spPr>
        <p:txBody>
          <a:bodyPr/>
          <a:lstStyle/>
          <a:p>
            <a:r>
              <a:rPr lang="en-US" dirty="0"/>
              <a:t>Employee Closure Transition Preparation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444375E6-AB4C-E84A-9E6B-C11DFFB90CBE}"/>
              </a:ext>
            </a:extLst>
          </p:cNvPr>
          <p:cNvSpPr txBox="1">
            <a:spLocks/>
          </p:cNvSpPr>
          <p:nvPr/>
        </p:nvSpPr>
        <p:spPr>
          <a:xfrm>
            <a:off x="438897" y="1773382"/>
            <a:ext cx="5778500" cy="351826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000" kern="1200">
                <a:solidFill>
                  <a:srgbClr val="1A333A"/>
                </a:solidFill>
                <a:latin typeface="+mn-lt"/>
                <a:ea typeface="+mn-ea"/>
                <a:cs typeface="+mn-cs"/>
              </a:defRPr>
            </a:lvl2pPr>
            <a:lvl3pPr marL="216000" indent="-230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rgbClr val="1A333A"/>
                </a:solidFill>
                <a:latin typeface="+mn-lt"/>
                <a:ea typeface="+mn-ea"/>
                <a:cs typeface="+mn-cs"/>
              </a:defRPr>
            </a:lvl3pPr>
            <a:lvl4pPr marL="468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68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444375E6-AB4C-E84A-9E6B-C11DFFB90CBE}"/>
              </a:ext>
            </a:extLst>
          </p:cNvPr>
          <p:cNvSpPr txBox="1">
            <a:spLocks/>
          </p:cNvSpPr>
          <p:nvPr/>
        </p:nvSpPr>
        <p:spPr>
          <a:xfrm>
            <a:off x="640501" y="984168"/>
            <a:ext cx="10979413" cy="468098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000" kern="1200">
                <a:solidFill>
                  <a:srgbClr val="1A333A"/>
                </a:solidFill>
                <a:latin typeface="+mn-lt"/>
                <a:ea typeface="+mn-ea"/>
                <a:cs typeface="+mn-cs"/>
              </a:defRPr>
            </a:lvl2pPr>
            <a:lvl3pPr marL="216000" indent="-230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rgbClr val="1A333A"/>
                </a:solidFill>
                <a:latin typeface="+mn-lt"/>
                <a:ea typeface="+mn-ea"/>
                <a:cs typeface="+mn-cs"/>
              </a:defRPr>
            </a:lvl3pPr>
            <a:lvl4pPr marL="468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68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A practical learning environment for rapid transfer of </a:t>
            </a:r>
            <a:r>
              <a:rPr lang="en-US" sz="2000" dirty="0" smtClean="0"/>
              <a:t>skills</a:t>
            </a:r>
            <a:endParaRPr lang="en-AU" sz="2000" dirty="0"/>
          </a:p>
          <a:p>
            <a:pPr lvl="2" algn="just">
              <a:spcAft>
                <a:spcPts val="500"/>
              </a:spcAft>
            </a:pPr>
            <a:r>
              <a:rPr lang="en-AU" dirty="0"/>
              <a:t>No mining skills were available in Kenya at onset</a:t>
            </a:r>
          </a:p>
          <a:p>
            <a:pPr lvl="2" algn="just">
              <a:spcAft>
                <a:spcPts val="500"/>
              </a:spcAft>
            </a:pPr>
            <a:r>
              <a:rPr lang="en-AU" dirty="0"/>
              <a:t>Fast-track programme to develop talent for senior roles</a:t>
            </a:r>
          </a:p>
          <a:p>
            <a:pPr lvl="2" algn="just">
              <a:spcAft>
                <a:spcPts val="500"/>
              </a:spcAft>
            </a:pPr>
            <a:r>
              <a:rPr lang="en-AU" dirty="0"/>
              <a:t>Graduate &amp; Internship programs</a:t>
            </a:r>
          </a:p>
          <a:p>
            <a:pPr lvl="2" algn="just">
              <a:spcAft>
                <a:spcPts val="500"/>
              </a:spcAft>
            </a:pPr>
            <a:r>
              <a:rPr lang="en-AU" dirty="0"/>
              <a:t>Apprenticeship programs</a:t>
            </a:r>
          </a:p>
          <a:p>
            <a:pPr lvl="2" algn="just">
              <a:spcAft>
                <a:spcPts val="500"/>
              </a:spcAft>
            </a:pPr>
            <a:r>
              <a:rPr lang="en-AU" dirty="0"/>
              <a:t>Technical Training programs for community members</a:t>
            </a:r>
          </a:p>
          <a:p>
            <a:pPr lvl="2" algn="just">
              <a:spcAft>
                <a:spcPts val="500"/>
              </a:spcAft>
            </a:pPr>
            <a:r>
              <a:rPr lang="en-AU" dirty="0"/>
              <a:t>High School Scholarships for technical courses</a:t>
            </a:r>
          </a:p>
          <a:p>
            <a:pPr lvl="2" algn="just">
              <a:spcAft>
                <a:spcPts val="500"/>
              </a:spcAft>
            </a:pPr>
            <a:r>
              <a:rPr lang="en-AU" dirty="0"/>
              <a:t>Partnering with GoK to develop a Recognition of Prior Learning program providing formal qualifications for skills developed at Base</a:t>
            </a:r>
          </a:p>
          <a:p>
            <a:pPr lvl="2" algn="just">
              <a:spcAft>
                <a:spcPts val="500"/>
              </a:spcAft>
            </a:pPr>
            <a:r>
              <a:rPr lang="en-AU" dirty="0"/>
              <a:t>Life After Mine programme to prepare employees for closure. Financial management, tooling, CV database, counselling etc.</a:t>
            </a:r>
          </a:p>
          <a:p>
            <a:pPr lvl="2" algn="just">
              <a:spcAft>
                <a:spcPts val="500"/>
              </a:spcAft>
            </a:pPr>
            <a:r>
              <a:rPr lang="en-AU" dirty="0"/>
              <a:t>Base Titanium employees now accessing opportunities both nationally and overseas as expatriates</a:t>
            </a:r>
          </a:p>
          <a:p>
            <a:pPr marL="0" lvl="2" indent="0" algn="just">
              <a:buNone/>
            </a:pPr>
            <a:endParaRPr lang="en-AU" sz="1200" dirty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3927" y="984168"/>
            <a:ext cx="4023119" cy="2688405"/>
          </a:xfrm>
        </p:spPr>
      </p:pic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AFE23C57-59E3-9B5C-0394-8766A80E9F82}"/>
              </a:ext>
            </a:extLst>
          </p:cNvPr>
          <p:cNvSpPr txBox="1">
            <a:spLocks/>
          </p:cNvSpPr>
          <p:nvPr/>
        </p:nvSpPr>
        <p:spPr>
          <a:xfrm>
            <a:off x="8604618" y="6475932"/>
            <a:ext cx="3228722" cy="2128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b="1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CESMECC Webinar Feb 2026</a:t>
            </a:r>
            <a:endParaRPr lang="en-US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1A7C132-B1BD-B014-D64B-8C4D067FB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03" y="6383946"/>
            <a:ext cx="1439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6003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D32A6-956B-74E8-A296-9077246EE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A78AB7B9-6351-0C53-6ACE-447B84512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502" y="334374"/>
            <a:ext cx="5777714" cy="552570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CC00A8C3-C61E-174E-614E-E5B9324D839E}"/>
              </a:ext>
            </a:extLst>
          </p:cNvPr>
          <p:cNvSpPr txBox="1">
            <a:spLocks/>
          </p:cNvSpPr>
          <p:nvPr/>
        </p:nvSpPr>
        <p:spPr>
          <a:xfrm>
            <a:off x="438897" y="1773382"/>
            <a:ext cx="5778500" cy="351826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000" kern="1200">
                <a:solidFill>
                  <a:srgbClr val="1A333A"/>
                </a:solidFill>
                <a:latin typeface="+mn-lt"/>
                <a:ea typeface="+mn-ea"/>
                <a:cs typeface="+mn-cs"/>
              </a:defRPr>
            </a:lvl2pPr>
            <a:lvl3pPr marL="216000" indent="-230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rgbClr val="1A333A"/>
                </a:solidFill>
                <a:latin typeface="+mn-lt"/>
                <a:ea typeface="+mn-ea"/>
                <a:cs typeface="+mn-cs"/>
              </a:defRPr>
            </a:lvl3pPr>
            <a:lvl4pPr marL="468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68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E29A05B1-6A56-3707-360F-B1FB4B8B621A}"/>
              </a:ext>
            </a:extLst>
          </p:cNvPr>
          <p:cNvSpPr txBox="1">
            <a:spLocks/>
          </p:cNvSpPr>
          <p:nvPr/>
        </p:nvSpPr>
        <p:spPr>
          <a:xfrm>
            <a:off x="438897" y="1541656"/>
            <a:ext cx="11242042" cy="468098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000" kern="1200">
                <a:solidFill>
                  <a:srgbClr val="1A333A"/>
                </a:solidFill>
                <a:latin typeface="+mn-lt"/>
                <a:ea typeface="+mn-ea"/>
                <a:cs typeface="+mn-cs"/>
              </a:defRPr>
            </a:lvl2pPr>
            <a:lvl3pPr marL="216000" indent="-230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rgbClr val="1A333A"/>
                </a:solidFill>
                <a:latin typeface="+mn-lt"/>
                <a:ea typeface="+mn-ea"/>
                <a:cs typeface="+mn-cs"/>
              </a:defRPr>
            </a:lvl3pPr>
            <a:lvl4pPr marL="468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68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algn="just">
              <a:spcAft>
                <a:spcPts val="500"/>
              </a:spcAft>
            </a:pPr>
            <a:r>
              <a:rPr lang="en-GB" dirty="0"/>
              <a:t>Topsoil is gold – remove and stockpile for future rehabilitation</a:t>
            </a:r>
            <a:endParaRPr lang="en-AU" dirty="0"/>
          </a:p>
          <a:p>
            <a:pPr lvl="2" algn="just">
              <a:spcAft>
                <a:spcPts val="500"/>
              </a:spcAft>
            </a:pPr>
            <a:r>
              <a:rPr lang="en-US" dirty="0"/>
              <a:t>PMLU must be understood to guide rehabilitation and closure planning</a:t>
            </a:r>
          </a:p>
          <a:p>
            <a:pPr lvl="2" algn="just">
              <a:spcAft>
                <a:spcPts val="500"/>
              </a:spcAft>
            </a:pPr>
            <a:r>
              <a:rPr lang="en-US" dirty="0"/>
              <a:t>Rehabilitation must be concurrent to avoid major costs after cashflow ends</a:t>
            </a:r>
          </a:p>
          <a:p>
            <a:pPr lvl="2" algn="just">
              <a:spcAft>
                <a:spcPts val="500"/>
              </a:spcAft>
            </a:pPr>
            <a:r>
              <a:rPr lang="en-GB" dirty="0"/>
              <a:t>Technical research is critical to achieving sustainable closure</a:t>
            </a:r>
          </a:p>
          <a:p>
            <a:pPr lvl="2" algn="just">
              <a:spcAft>
                <a:spcPts val="500"/>
              </a:spcAft>
            </a:pPr>
            <a:r>
              <a:rPr lang="en-GB" dirty="0"/>
              <a:t>Stakeholder participation is critical for effective closure, acceptance and sustainability of PMLU</a:t>
            </a:r>
          </a:p>
          <a:p>
            <a:pPr lvl="2" algn="just">
              <a:spcAft>
                <a:spcPts val="500"/>
              </a:spcAft>
            </a:pPr>
            <a:r>
              <a:rPr lang="en-GB" dirty="0"/>
              <a:t>Employees are our key assets and must be prepared for closure and Life After Mine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D2B9E34-FC47-A537-7E62-02A1CF821B50}"/>
              </a:ext>
            </a:extLst>
          </p:cNvPr>
          <p:cNvSpPr txBox="1">
            <a:spLocks/>
          </p:cNvSpPr>
          <p:nvPr/>
        </p:nvSpPr>
        <p:spPr>
          <a:xfrm>
            <a:off x="525981" y="815700"/>
            <a:ext cx="11154958" cy="558811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defPPr>
              <a:defRPr lang="en-US"/>
            </a:defPPr>
            <a:lvl1pPr indent="-342900" eaLnBrk="0" hangingPunct="0">
              <a:spcBef>
                <a:spcPct val="20000"/>
              </a:spcBef>
              <a:defRPr sz="1200" b="0" kern="0">
                <a:solidFill>
                  <a:srgbClr val="00B099"/>
                </a:solidFill>
                <a:cs typeface="Calibri" panose="020F0502020204030204" pitchFamily="34" charset="0"/>
              </a:defRPr>
            </a:lvl1pPr>
          </a:lstStyle>
          <a:p>
            <a:pPr indent="0" algn="just" eaLnBrk="1" hangingPunct="1">
              <a:defRPr/>
            </a:pPr>
            <a:r>
              <a:rPr lang="en-US" sz="1800" b="1" kern="1200" dirty="0">
                <a:latin typeface="Calibri" panose="020F0502020204030204" pitchFamily="34" charset="0"/>
              </a:rPr>
              <a:t>While these are lessons from Base Titanium, closure is often site specific. Success, therefore, depends on several factors: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2D077898-DFE5-332C-ECF5-51DCA664F80C}"/>
              </a:ext>
            </a:extLst>
          </p:cNvPr>
          <p:cNvSpPr txBox="1">
            <a:spLocks/>
          </p:cNvSpPr>
          <p:nvPr/>
        </p:nvSpPr>
        <p:spPr>
          <a:xfrm>
            <a:off x="8604618" y="6475932"/>
            <a:ext cx="3228722" cy="2128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b="1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CESMECC Webinar Feb 2026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89BDC142-1074-36E3-9DE8-221647DF6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03" y="6383946"/>
            <a:ext cx="1439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9446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0CCEB1-21E0-44A2-9A0E-E88F8F765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81" y="268020"/>
            <a:ext cx="11120995" cy="519193"/>
          </a:xfrm>
        </p:spPr>
        <p:txBody>
          <a:bodyPr/>
          <a:lstStyle/>
          <a:p>
            <a:r>
              <a:rPr lang="en-GB" dirty="0"/>
              <a:t>Context – Kwale Performance  </a:t>
            </a:r>
            <a:endParaRPr lang="en-K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EE743-707B-4C7E-AC40-06DF6EEE7AA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AU"/>
              <a:t>Page </a:t>
            </a:r>
            <a:fld id="{A1D7EAB4-A86C-4956-A303-5C40ACCD551D}" type="slidenum">
              <a:rPr lang="en-AU" smtClean="0"/>
              <a:pPr/>
              <a:t>3</a:t>
            </a:fld>
            <a:endParaRPr lang="en-AU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BE263DA7-CEB5-6407-9297-BCADA1BD2084}"/>
              </a:ext>
            </a:extLst>
          </p:cNvPr>
          <p:cNvSpPr txBox="1">
            <a:spLocks/>
          </p:cNvSpPr>
          <p:nvPr/>
        </p:nvSpPr>
        <p:spPr>
          <a:xfrm>
            <a:off x="8604618" y="6475932"/>
            <a:ext cx="3228722" cy="2128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b="1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CESMECC Webinar Feb 2026</a:t>
            </a:r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6B86058-7179-18E6-AFA5-6EBD2DFF76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4592797"/>
              </p:ext>
            </p:extLst>
          </p:nvPr>
        </p:nvGraphicFramePr>
        <p:xfrm>
          <a:off x="525981" y="966355"/>
          <a:ext cx="11120995" cy="52360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13049">
                  <a:extLst>
                    <a:ext uri="{9D8B030D-6E8A-4147-A177-3AD203B41FA5}">
                      <a16:colId xmlns:a16="http://schemas.microsoft.com/office/drawing/2014/main" val="892030246"/>
                    </a:ext>
                  </a:extLst>
                </a:gridCol>
                <a:gridCol w="1096679">
                  <a:extLst>
                    <a:ext uri="{9D8B030D-6E8A-4147-A177-3AD203B41FA5}">
                      <a16:colId xmlns:a16="http://schemas.microsoft.com/office/drawing/2014/main" val="1477659787"/>
                    </a:ext>
                  </a:extLst>
                </a:gridCol>
                <a:gridCol w="1747830">
                  <a:extLst>
                    <a:ext uri="{9D8B030D-6E8A-4147-A177-3AD203B41FA5}">
                      <a16:colId xmlns:a16="http://schemas.microsoft.com/office/drawing/2014/main" val="1226392001"/>
                    </a:ext>
                  </a:extLst>
                </a:gridCol>
                <a:gridCol w="2981591">
                  <a:extLst>
                    <a:ext uri="{9D8B030D-6E8A-4147-A177-3AD203B41FA5}">
                      <a16:colId xmlns:a16="http://schemas.microsoft.com/office/drawing/2014/main" val="983703555"/>
                    </a:ext>
                  </a:extLst>
                </a:gridCol>
                <a:gridCol w="1028134">
                  <a:extLst>
                    <a:ext uri="{9D8B030D-6E8A-4147-A177-3AD203B41FA5}">
                      <a16:colId xmlns:a16="http://schemas.microsoft.com/office/drawing/2014/main" val="768273004"/>
                    </a:ext>
                  </a:extLst>
                </a:gridCol>
                <a:gridCol w="1353712">
                  <a:extLst>
                    <a:ext uri="{9D8B030D-6E8A-4147-A177-3AD203B41FA5}">
                      <a16:colId xmlns:a16="http://schemas.microsoft.com/office/drawing/2014/main" val="3130992110"/>
                    </a:ext>
                  </a:extLst>
                </a:gridCol>
              </a:tblGrid>
              <a:tr h="418624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Kwale Project Key Indicators - 2012 to 2026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9220510"/>
                  </a:ext>
                </a:extLst>
              </a:tr>
              <a:tr h="2790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PRODUCTION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UNITS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 PROJECT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FINANCIALS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UNITS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 PROJECT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38208642"/>
                  </a:ext>
                </a:extLst>
              </a:tr>
              <a:tr h="2790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Tonnes mined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t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     153,507,249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Construction capex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$ '000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      352,908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50261055"/>
                  </a:ext>
                </a:extLst>
              </a:tr>
              <a:tr h="2790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Mining rate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tph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                  1,804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Ongoing capex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$ '000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      118,673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20160264"/>
                  </a:ext>
                </a:extLst>
              </a:tr>
              <a:tr h="2790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Heavy Mineral Grade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                    5.18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Operating costs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$ '000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      704,355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31026118"/>
                  </a:ext>
                </a:extLst>
              </a:tr>
              <a:tr h="2790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Ilmenite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t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          3,890,911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Royalities paid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$ '000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      100,802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86878342"/>
                  </a:ext>
                </a:extLst>
              </a:tr>
              <a:tr h="2790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Rutile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t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             807,896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Corporate tax paid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$ '000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        92,606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65713775"/>
                  </a:ext>
                </a:extLst>
              </a:tr>
              <a:tr h="2790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Zircon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t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             295,188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</a:rPr>
                        <a:t>TOTAL COSTS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</a:rPr>
                        <a:t>$ '000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   1,369,344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10477364"/>
                  </a:ext>
                </a:extLst>
              </a:tr>
              <a:tr h="2790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84772728"/>
                  </a:ext>
                </a:extLst>
              </a:tr>
              <a:tr h="2790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SERVICES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Health, Safety &amp; Training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3228738"/>
                  </a:ext>
                </a:extLst>
              </a:tr>
              <a:tr h="2790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Major pipelines constructed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km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                       58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Total peak workforce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No.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           1,693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23993499"/>
                  </a:ext>
                </a:extLst>
              </a:tr>
              <a:tr h="2790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Powerlines constructed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km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                       48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Manhours worked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Hrs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 52,014,451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49185565"/>
                  </a:ext>
                </a:extLst>
              </a:tr>
              <a:tr h="2790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Dams constructed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No.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                       21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Fatalities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No.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                 -  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97662227"/>
                  </a:ext>
                </a:extLst>
              </a:tr>
              <a:tr h="2790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Meals served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No.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          3,347,292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Lost Time Injuries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No.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                  5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56223054"/>
                  </a:ext>
                </a:extLst>
              </a:tr>
              <a:tr h="2790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Project Lost Time Frequency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/m hours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          0.096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51710725"/>
                  </a:ext>
                </a:extLst>
              </a:tr>
              <a:tr h="2790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REHABILITATION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Training hours delivered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Hrs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      869,863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7629309"/>
                  </a:ext>
                </a:extLst>
              </a:tr>
              <a:tr h="2790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Area rehabilitated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Ha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                  1,050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Apprentices trained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No.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75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7793416"/>
                  </a:ext>
                </a:extLst>
              </a:tr>
              <a:tr h="29071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Total trees planted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No.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          1,060,702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Graduates trained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No.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42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72727171"/>
                  </a:ext>
                </a:extLst>
              </a:tr>
            </a:tbl>
          </a:graphicData>
        </a:graphic>
      </p:graphicFrame>
      <p:pic>
        <p:nvPicPr>
          <p:cNvPr id="5" name="Picture 3">
            <a:extLst>
              <a:ext uri="{FF2B5EF4-FFF2-40B4-BE49-F238E27FC236}">
                <a16:creationId xmlns:a16="http://schemas.microsoft.com/office/drawing/2014/main" id="{A500A537-C55F-D80E-95D5-0BB53DC93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03" y="6383946"/>
            <a:ext cx="1439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3327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0066145-4884-9A4C-97D4-20EE9C73A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308" y="307006"/>
            <a:ext cx="10827818" cy="398302"/>
          </a:xfrm>
        </p:spPr>
        <p:txBody>
          <a:bodyPr/>
          <a:lstStyle/>
          <a:p>
            <a:r>
              <a:rPr lang="en-US" dirty="0"/>
              <a:t>Operations</a:t>
            </a:r>
          </a:p>
        </p:txBody>
      </p: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id="{31ACA1E1-8609-DD48-CFFE-6FB6863814D3}"/>
              </a:ext>
            </a:extLst>
          </p:cNvPr>
          <p:cNvSpPr txBox="1">
            <a:spLocks/>
          </p:cNvSpPr>
          <p:nvPr/>
        </p:nvSpPr>
        <p:spPr>
          <a:xfrm>
            <a:off x="525981" y="865202"/>
            <a:ext cx="11154958" cy="360114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 sz="1200" b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B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Hydraulic mining producing Ilmenite, Rutile and Zircon. </a:t>
            </a:r>
            <a:r>
              <a:rPr lang="en-GB" sz="1800" b="1" dirty="0">
                <a:solidFill>
                  <a:srgbClr val="00B099"/>
                </a:solidFill>
              </a:rPr>
              <a:t>Physical separation process – no chemicals used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B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95AC78-0AE8-8F63-098F-8B6AB3415C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" r="-79"/>
          <a:stretch/>
        </p:blipFill>
        <p:spPr>
          <a:xfrm>
            <a:off x="149665" y="809005"/>
            <a:ext cx="11907590" cy="54623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E1E62-7224-DDD8-C539-EA8951D536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850"/>
          <a:stretch/>
        </p:blipFill>
        <p:spPr>
          <a:xfrm>
            <a:off x="8089020" y="3771986"/>
            <a:ext cx="3634372" cy="232879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5BF4B84-897C-5485-6AE6-D362B1BC6D64}"/>
              </a:ext>
            </a:extLst>
          </p:cNvPr>
          <p:cNvCxnSpPr>
            <a:cxnSpLocks/>
          </p:cNvCxnSpPr>
          <p:nvPr/>
        </p:nvCxnSpPr>
        <p:spPr>
          <a:xfrm flipH="1" flipV="1">
            <a:off x="7047293" y="2275153"/>
            <a:ext cx="1041727" cy="1496833"/>
          </a:xfrm>
          <a:prstGeom prst="straightConnector1">
            <a:avLst/>
          </a:prstGeom>
          <a:ln w="444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5873DBF-DA2D-3B64-FDDA-2132DA64BDF7}"/>
              </a:ext>
            </a:extLst>
          </p:cNvPr>
          <p:cNvSpPr txBox="1">
            <a:spLocks/>
          </p:cNvSpPr>
          <p:nvPr/>
        </p:nvSpPr>
        <p:spPr>
          <a:xfrm>
            <a:off x="8452218" y="6541743"/>
            <a:ext cx="3228722" cy="2128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b="1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CESMECC Webinar Feb 2026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F45141B1-0177-1098-E726-11DF32C6A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03" y="6383946"/>
            <a:ext cx="1439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983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8C29AC-116F-4633-A115-34E835EA7C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057" y="1160640"/>
            <a:ext cx="11859108" cy="510858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911D4EB-9B67-4A96-8F0B-2A4335FE7D50}"/>
              </a:ext>
            </a:extLst>
          </p:cNvPr>
          <p:cNvSpPr txBox="1"/>
          <p:nvPr/>
        </p:nvSpPr>
        <p:spPr>
          <a:xfrm>
            <a:off x="10276715" y="1702460"/>
            <a:ext cx="1913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0" dirty="0">
                <a:highlight>
                  <a:srgbClr val="FFFF00"/>
                </a:highlight>
                <a:latin typeface="Calibri" panose="020F0502020204030204"/>
              </a:rPr>
              <a:t>300m buffer zone</a:t>
            </a:r>
            <a:endParaRPr kumimoji="0" lang="en-KE" sz="1600" b="0" i="0" u="none" strike="noStrike" kern="0" cap="none" spc="0" normalizeH="0" baseline="0" noProof="0" dirty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0A1815-B13C-4600-9DC3-B0073A1DA1D7}"/>
              </a:ext>
            </a:extLst>
          </p:cNvPr>
          <p:cNvSpPr txBox="1"/>
          <p:nvPr/>
        </p:nvSpPr>
        <p:spPr>
          <a:xfrm>
            <a:off x="7165594" y="1682209"/>
            <a:ext cx="18158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Active mining</a:t>
            </a:r>
            <a:endParaRPr kumimoji="0" lang="en-KE" sz="1600" b="0" i="0" u="none" strike="noStrike" kern="0" cap="none" spc="0" normalizeH="0" baseline="0" noProof="0" dirty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854E50-C992-4A31-928B-DFCBAB9ABC23}"/>
              </a:ext>
            </a:extLst>
          </p:cNvPr>
          <p:cNvSpPr txBox="1"/>
          <p:nvPr/>
        </p:nvSpPr>
        <p:spPr>
          <a:xfrm>
            <a:off x="8549418" y="5438224"/>
            <a:ext cx="3445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0" dirty="0">
                <a:highlight>
                  <a:srgbClr val="FFFF00"/>
                </a:highlight>
                <a:latin typeface="Calibri" panose="020F0502020204030204"/>
              </a:rPr>
              <a:t>Newly rehabilitated terrain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0" dirty="0">
                <a:highlight>
                  <a:srgbClr val="FFFF00"/>
                </a:highlight>
                <a:latin typeface="Calibri" panose="020F0502020204030204"/>
              </a:rPr>
              <a:t>1 month post seeding and irrigation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KE" sz="1600" b="0" i="0" u="none" strike="noStrike" kern="0" cap="none" spc="0" normalizeH="0" baseline="0" noProof="0" dirty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321EDCF-68EF-48BE-9CCD-F80910A94E1A}"/>
              </a:ext>
            </a:extLst>
          </p:cNvPr>
          <p:cNvCxnSpPr>
            <a:cxnSpLocks/>
          </p:cNvCxnSpPr>
          <p:nvPr/>
        </p:nvCxnSpPr>
        <p:spPr>
          <a:xfrm>
            <a:off x="11051546" y="1971239"/>
            <a:ext cx="0" cy="260616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" name="Title 8">
            <a:extLst>
              <a:ext uri="{FF2B5EF4-FFF2-40B4-BE49-F238E27FC236}">
                <a16:creationId xmlns:a16="http://schemas.microsoft.com/office/drawing/2014/main" id="{BFC1CD28-FE53-C767-D9D5-809FAE964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28" y="294456"/>
            <a:ext cx="10827818" cy="398302"/>
          </a:xfrm>
        </p:spPr>
        <p:txBody>
          <a:bodyPr/>
          <a:lstStyle/>
          <a:p>
            <a:r>
              <a:rPr lang="en-US" dirty="0"/>
              <a:t>Rehabilitation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7EAC617-B1E3-24BA-6230-E9034990D9AF}"/>
              </a:ext>
            </a:extLst>
          </p:cNvPr>
          <p:cNvSpPr txBox="1">
            <a:spLocks/>
          </p:cNvSpPr>
          <p:nvPr/>
        </p:nvSpPr>
        <p:spPr>
          <a:xfrm>
            <a:off x="538399" y="865202"/>
            <a:ext cx="11154958" cy="360114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 sz="1200" b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srgbClr val="00B099"/>
                </a:solidFill>
              </a:rPr>
              <a:t>Concurrent rehabilitation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B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98F470-6B3B-09CE-D056-F7F605269CF5}"/>
              </a:ext>
            </a:extLst>
          </p:cNvPr>
          <p:cNvSpPr txBox="1"/>
          <p:nvPr/>
        </p:nvSpPr>
        <p:spPr>
          <a:xfrm>
            <a:off x="7992574" y="3803704"/>
            <a:ext cx="2185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Topsoil + Sun Hemp</a:t>
            </a:r>
            <a:endParaRPr kumimoji="0" lang="en-KE" sz="1600" b="0" i="0" u="none" strike="noStrike" kern="0" cap="none" spc="0" normalizeH="0" baseline="0" noProof="0" dirty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0C8B42-863C-C407-423F-5A2FACA6BB94}"/>
              </a:ext>
            </a:extLst>
          </p:cNvPr>
          <p:cNvSpPr txBox="1"/>
          <p:nvPr/>
        </p:nvSpPr>
        <p:spPr>
          <a:xfrm>
            <a:off x="6733614" y="5063618"/>
            <a:ext cx="18158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0" dirty="0">
                <a:highlight>
                  <a:srgbClr val="FFFF00"/>
                </a:highlight>
                <a:latin typeface="Calibri" panose="020F0502020204030204"/>
              </a:rPr>
              <a:t>Manure</a:t>
            </a:r>
            <a:endParaRPr kumimoji="0" lang="en-KE" sz="1600" b="0" i="0" u="none" strike="noStrike" kern="0" cap="none" spc="0" normalizeH="0" baseline="0" noProof="0" dirty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C6680D-8340-7036-39ED-0190A6B8CA88}"/>
              </a:ext>
            </a:extLst>
          </p:cNvPr>
          <p:cNvSpPr txBox="1"/>
          <p:nvPr/>
        </p:nvSpPr>
        <p:spPr>
          <a:xfrm>
            <a:off x="2115232" y="4402816"/>
            <a:ext cx="18158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0" dirty="0">
                <a:highlight>
                  <a:srgbClr val="FFFF00"/>
                </a:highlight>
                <a:latin typeface="Calibri" panose="020F0502020204030204"/>
              </a:rPr>
              <a:t>Profiling</a:t>
            </a:r>
            <a:endParaRPr kumimoji="0" lang="en-KE" sz="1600" b="0" i="0" u="none" strike="noStrike" kern="0" cap="none" spc="0" normalizeH="0" baseline="0" noProof="0" dirty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B2791C-8C30-B5D8-0D58-2D423DAA3211}"/>
              </a:ext>
            </a:extLst>
          </p:cNvPr>
          <p:cNvSpPr txBox="1"/>
          <p:nvPr/>
        </p:nvSpPr>
        <p:spPr>
          <a:xfrm>
            <a:off x="1023083" y="3465150"/>
            <a:ext cx="18158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Mining completed</a:t>
            </a:r>
            <a:endParaRPr kumimoji="0" lang="en-KE" sz="1600" b="0" i="0" u="none" strike="noStrike" kern="0" cap="none" spc="0" normalizeH="0" baseline="0" noProof="0" dirty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60BD04-22E5-62CE-DB55-7D3E6D72C626}"/>
              </a:ext>
            </a:extLst>
          </p:cNvPr>
          <p:cNvSpPr txBox="1">
            <a:spLocks/>
          </p:cNvSpPr>
          <p:nvPr/>
        </p:nvSpPr>
        <p:spPr>
          <a:xfrm>
            <a:off x="8604618" y="6475932"/>
            <a:ext cx="3228722" cy="2128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b="1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CESMECC Webinar Feb 2026</a:t>
            </a:r>
            <a:endParaRPr lang="en-US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65C5D2A7-374F-409D-91F2-EE872152B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03" y="6383946"/>
            <a:ext cx="1439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4802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5ECB71-8473-4DA0-8050-564F23BA40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008" y="1152939"/>
            <a:ext cx="11680940" cy="51705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5F1E97-1D71-4867-911F-C796457F0EB8}"/>
              </a:ext>
            </a:extLst>
          </p:cNvPr>
          <p:cNvSpPr txBox="1">
            <a:spLocks/>
          </p:cNvSpPr>
          <p:nvPr/>
        </p:nvSpPr>
        <p:spPr>
          <a:xfrm>
            <a:off x="246008" y="2954199"/>
            <a:ext cx="3711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Biodiversity Corridor</a:t>
            </a:r>
            <a:endParaRPr kumimoji="0" lang="en-KE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3DA7133-7C8F-4407-9FDE-D6F022362635}"/>
              </a:ext>
            </a:extLst>
          </p:cNvPr>
          <p:cNvCxnSpPr>
            <a:cxnSpLocks/>
          </p:cNvCxnSpPr>
          <p:nvPr/>
        </p:nvCxnSpPr>
        <p:spPr>
          <a:xfrm>
            <a:off x="747251" y="3230159"/>
            <a:ext cx="0" cy="1264025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57CB90A-6B5A-474D-9378-88568BEF3A37}"/>
              </a:ext>
            </a:extLst>
          </p:cNvPr>
          <p:cNvSpPr txBox="1">
            <a:spLocks/>
          </p:cNvSpPr>
          <p:nvPr/>
        </p:nvSpPr>
        <p:spPr>
          <a:xfrm>
            <a:off x="1549298" y="4507558"/>
            <a:ext cx="33826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Restored wetland</a:t>
            </a:r>
            <a:endParaRPr kumimoji="0" lang="en-KE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A9B7904-C420-4742-BB60-5722C5BB89B3}"/>
              </a:ext>
            </a:extLst>
          </p:cNvPr>
          <p:cNvCxnSpPr>
            <a:cxnSpLocks/>
          </p:cNvCxnSpPr>
          <p:nvPr/>
        </p:nvCxnSpPr>
        <p:spPr>
          <a:xfrm>
            <a:off x="2290300" y="4815056"/>
            <a:ext cx="0" cy="307016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18" name="Picture 2" descr="5b5ddc46-0563-4655-96f3-aae689c8ec8a@eurprd03">
            <a:extLst>
              <a:ext uri="{FF2B5EF4-FFF2-40B4-BE49-F238E27FC236}">
                <a16:creationId xmlns:a16="http://schemas.microsoft.com/office/drawing/2014/main" id="{4391C660-FC36-4C44-BADD-808DC4DB13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4" b="7680"/>
          <a:stretch/>
        </p:blipFill>
        <p:spPr bwMode="auto">
          <a:xfrm>
            <a:off x="9116576" y="3396919"/>
            <a:ext cx="2611879" cy="146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16B214F-7AE5-453D-AC7E-BA5FA2E3A629}"/>
              </a:ext>
            </a:extLst>
          </p:cNvPr>
          <p:cNvSpPr txBox="1">
            <a:spLocks/>
          </p:cNvSpPr>
          <p:nvPr/>
        </p:nvSpPr>
        <p:spPr>
          <a:xfrm>
            <a:off x="8090706" y="5694057"/>
            <a:ext cx="2692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Agricultural trials</a:t>
            </a:r>
            <a:endParaRPr kumimoji="0" lang="en-KE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BCB9584-BE83-459B-ADB7-CFE5C1D4114E}"/>
              </a:ext>
            </a:extLst>
          </p:cNvPr>
          <p:cNvCxnSpPr>
            <a:cxnSpLocks/>
          </p:cNvCxnSpPr>
          <p:nvPr/>
        </p:nvCxnSpPr>
        <p:spPr>
          <a:xfrm>
            <a:off x="9782227" y="5902309"/>
            <a:ext cx="455795" cy="0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79C09EA9-7596-AB14-6F47-15E23931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81" y="255369"/>
            <a:ext cx="11120995" cy="519193"/>
          </a:xfrm>
        </p:spPr>
        <p:txBody>
          <a:bodyPr/>
          <a:lstStyle/>
          <a:p>
            <a:r>
              <a:rPr lang="en-US" dirty="0"/>
              <a:t>Rehabilitation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06B117D3-8E17-8E8B-A557-4D6622C52CDD}"/>
              </a:ext>
            </a:extLst>
          </p:cNvPr>
          <p:cNvSpPr txBox="1">
            <a:spLocks/>
          </p:cNvSpPr>
          <p:nvPr/>
        </p:nvSpPr>
        <p:spPr>
          <a:xfrm>
            <a:off x="538399" y="865202"/>
            <a:ext cx="11154958" cy="360114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 sz="1200" b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srgbClr val="00B099"/>
                </a:solidFill>
              </a:rPr>
              <a:t>Rehabilitation is costly and must be considered as part of normal operations – not an add-on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B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7C0001-7038-59AF-3F77-C63709D471A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AU"/>
              <a:t>Page </a:t>
            </a:r>
            <a:fld id="{A1D7EAB4-A86C-4956-A303-5C40ACCD551D}" type="slidenum">
              <a:rPr lang="en-AU" smtClean="0"/>
              <a:pPr/>
              <a:t>6</a:t>
            </a:fld>
            <a:endParaRPr lang="en-AU"/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0704058D-6647-EBA0-BD22-6485692A55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7076546"/>
              </p:ext>
            </p:extLst>
          </p:nvPr>
        </p:nvGraphicFramePr>
        <p:xfrm>
          <a:off x="7891669" y="1163768"/>
          <a:ext cx="4025333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8871">
                  <a:extLst>
                    <a:ext uri="{9D8B030D-6E8A-4147-A177-3AD203B41FA5}">
                      <a16:colId xmlns:a16="http://schemas.microsoft.com/office/drawing/2014/main" val="994303369"/>
                    </a:ext>
                  </a:extLst>
                </a:gridCol>
                <a:gridCol w="1186462">
                  <a:extLst>
                    <a:ext uri="{9D8B030D-6E8A-4147-A177-3AD203B41FA5}">
                      <a16:colId xmlns:a16="http://schemas.microsoft.com/office/drawing/2014/main" val="3377825889"/>
                    </a:ext>
                  </a:extLst>
                </a:gridCol>
              </a:tblGrid>
              <a:tr h="296592">
                <a:tc>
                  <a:txBody>
                    <a:bodyPr/>
                    <a:lstStyle/>
                    <a:p>
                      <a:r>
                        <a:rPr lang="en-US" sz="1600" dirty="0"/>
                        <a:t>Rehabilitation Costs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US$ / Ha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1399244"/>
                  </a:ext>
                </a:extLst>
              </a:tr>
              <a:tr h="296592">
                <a:tc>
                  <a:txBody>
                    <a:bodyPr/>
                    <a:lstStyle/>
                    <a:p>
                      <a:r>
                        <a:rPr lang="en-US" sz="1600" dirty="0"/>
                        <a:t>Central Dune with Co-Disposal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87,000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957258"/>
                  </a:ext>
                </a:extLst>
              </a:tr>
              <a:tr h="296592">
                <a:tc>
                  <a:txBody>
                    <a:bodyPr/>
                    <a:lstStyle/>
                    <a:p>
                      <a:r>
                        <a:rPr lang="en-US" sz="1600" dirty="0"/>
                        <a:t>South Dune no Mix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4384404"/>
                  </a:ext>
                </a:extLst>
              </a:tr>
            </a:tbl>
          </a:graphicData>
        </a:graphic>
      </p:graphicFrame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CA60FCDC-B7BD-B84F-FAFB-1742BB9BB03F}"/>
              </a:ext>
            </a:extLst>
          </p:cNvPr>
          <p:cNvSpPr txBox="1">
            <a:spLocks/>
          </p:cNvSpPr>
          <p:nvPr/>
        </p:nvSpPr>
        <p:spPr>
          <a:xfrm>
            <a:off x="8452218" y="6531352"/>
            <a:ext cx="3228722" cy="2128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b="1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CESMECC Webinar Feb 2026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FC99057-63CD-7CDE-2613-F1D2FE34A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03" y="6383946"/>
            <a:ext cx="1439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14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4DEEBE-2AAC-49B3-8179-25A22F3D9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Rehabilitation</a:t>
            </a:r>
            <a:endParaRPr lang="en-K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1083A1-E1E0-8FB4-66B5-0D239BAD9C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601" y="1120700"/>
            <a:ext cx="11270937" cy="25610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5E634A-AD65-B94B-93DA-8263270D0D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601" y="3681797"/>
            <a:ext cx="11270937" cy="2654613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CEE5E3-4D6D-930D-93F9-A06BB8908CCA}"/>
              </a:ext>
            </a:extLst>
          </p:cNvPr>
          <p:cNvSpPr txBox="1"/>
          <p:nvPr/>
        </p:nvSpPr>
        <p:spPr>
          <a:xfrm>
            <a:off x="525981" y="751368"/>
            <a:ext cx="113663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B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With time and adequate investment, successful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rehabi</a:t>
            </a:r>
            <a:r>
              <a:rPr lang="en-GB" b="1" dirty="0" err="1">
                <a:solidFill>
                  <a:srgbClr val="00B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litation</a:t>
            </a:r>
            <a:r>
              <a:rPr lang="en-GB" b="1" dirty="0">
                <a:solidFill>
                  <a:srgbClr val="00B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possible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B0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05C53-6695-820D-34EE-E52CEF9252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AU"/>
              <a:t>Page </a:t>
            </a:r>
            <a:fld id="{A1D7EAB4-A86C-4956-A303-5C40ACCD551D}" type="slidenum">
              <a:rPr lang="en-AU" smtClean="0"/>
              <a:pPr/>
              <a:t>7</a:t>
            </a:fld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548FEE-EF9C-4192-74BE-30F304E9ACEE}"/>
              </a:ext>
            </a:extLst>
          </p:cNvPr>
          <p:cNvSpPr txBox="1"/>
          <p:nvPr/>
        </p:nvSpPr>
        <p:spPr>
          <a:xfrm>
            <a:off x="263601" y="1157072"/>
            <a:ext cx="1262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rgbClr val="FFFF00"/>
                </a:solidFill>
                <a:highlight>
                  <a:srgbClr val="000000"/>
                </a:highlight>
                <a:latin typeface="Calibri" panose="020F0502020204030204"/>
              </a:rPr>
              <a:t>Dec 2021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highlight>
                <a:srgbClr val="00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7553D-646F-719A-443C-19D7F708C09B}"/>
              </a:ext>
            </a:extLst>
          </p:cNvPr>
          <p:cNvSpPr txBox="1"/>
          <p:nvPr/>
        </p:nvSpPr>
        <p:spPr>
          <a:xfrm>
            <a:off x="5812949" y="1157072"/>
            <a:ext cx="1262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rgbClr val="FFFF00"/>
                </a:solidFill>
                <a:highlight>
                  <a:srgbClr val="000000"/>
                </a:highlight>
                <a:latin typeface="Calibri" panose="020F0502020204030204"/>
              </a:rPr>
              <a:t>Jun 2022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highlight>
                <a:srgbClr val="00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A9EC6DDC-AB86-61AE-7725-872EF8C73BC8}"/>
              </a:ext>
            </a:extLst>
          </p:cNvPr>
          <p:cNvSpPr txBox="1">
            <a:spLocks/>
          </p:cNvSpPr>
          <p:nvPr/>
        </p:nvSpPr>
        <p:spPr>
          <a:xfrm>
            <a:off x="8604618" y="6475932"/>
            <a:ext cx="3228722" cy="2128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b="1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CESMECC Webinar Feb 2026</a:t>
            </a:r>
            <a:endParaRPr lang="en-US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7BDAB3C0-4D5B-7679-B585-7A4058361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03" y="6383946"/>
            <a:ext cx="1439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5037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7A472DC-8E8E-6A01-44B2-F3E392669A17}"/>
              </a:ext>
            </a:extLst>
          </p:cNvPr>
          <p:cNvSpPr txBox="1"/>
          <p:nvPr/>
        </p:nvSpPr>
        <p:spPr>
          <a:xfrm>
            <a:off x="467976" y="180427"/>
            <a:ext cx="104293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CF28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Restoration – South Dune</a:t>
            </a:r>
            <a:endParaRPr kumimoji="0" lang="en-K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7D40BE-D739-2F52-3C3F-D12829077C93}"/>
              </a:ext>
            </a:extLst>
          </p:cNvPr>
          <p:cNvSpPr txBox="1"/>
          <p:nvPr/>
        </p:nvSpPr>
        <p:spPr>
          <a:xfrm>
            <a:off x="525981" y="751368"/>
            <a:ext cx="113663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B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With </a:t>
            </a:r>
            <a:r>
              <a:rPr lang="en-GB" b="1" dirty="0">
                <a:solidFill>
                  <a:srgbClr val="00B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adequate time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B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lang="en-GB" b="1" dirty="0">
                <a:solidFill>
                  <a:srgbClr val="00B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progression to a fully functioning ecosystem is achievable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B0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8" name="Picture 17" descr="A green field with grass and blue sky with Konza Prairie Natural Area in the background&#10;&#10;Description automatically generated">
            <a:extLst>
              <a:ext uri="{FF2B5EF4-FFF2-40B4-BE49-F238E27FC236}">
                <a16:creationId xmlns:a16="http://schemas.microsoft.com/office/drawing/2014/main" id="{86A46B70-4298-90B0-591A-46FDD13D9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49" y="1120700"/>
            <a:ext cx="5936578" cy="491235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641F94-B2E4-F2AD-1923-59F83FE4A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50886129-76C2-4C8D-A409-4F10A8CCD97B}" type="slidenum">
              <a:rPr lang="en-KE" smtClean="0"/>
              <a:t>8</a:t>
            </a:fld>
            <a:endParaRPr lang="en-KE" dirty="0"/>
          </a:p>
        </p:txBody>
      </p:sp>
      <p:pic>
        <p:nvPicPr>
          <p:cNvPr id="7" name="Picture 6" descr="A group of animals in a grassy field&#10;&#10;Description automatically generated">
            <a:extLst>
              <a:ext uri="{FF2B5EF4-FFF2-40B4-BE49-F238E27FC236}">
                <a16:creationId xmlns:a16="http://schemas.microsoft.com/office/drawing/2014/main" id="{CF3B759F-69BE-C79D-D9BC-799370420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362"/>
          <a:stretch/>
        </p:blipFill>
        <p:spPr>
          <a:xfrm>
            <a:off x="6505982" y="1131687"/>
            <a:ext cx="5281825" cy="4904164"/>
          </a:xfrm>
          <a:prstGeom prst="rect">
            <a:avLst/>
          </a:prstGeom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A9D3FCE8-D977-18BA-870C-CA54D78D52C8}"/>
              </a:ext>
            </a:extLst>
          </p:cNvPr>
          <p:cNvSpPr/>
          <p:nvPr/>
        </p:nvSpPr>
        <p:spPr>
          <a:xfrm>
            <a:off x="5497798" y="1173663"/>
            <a:ext cx="1838739" cy="58477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E3567ACF-2EE5-433F-F9BA-E9BBFEE176D9}"/>
              </a:ext>
            </a:extLst>
          </p:cNvPr>
          <p:cNvSpPr txBox="1">
            <a:spLocks/>
          </p:cNvSpPr>
          <p:nvPr/>
        </p:nvSpPr>
        <p:spPr>
          <a:xfrm>
            <a:off x="8604618" y="6475932"/>
            <a:ext cx="3228722" cy="2128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b="1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CESMECC Webinar Feb 2026</a:t>
            </a:r>
            <a:endParaRPr lang="en-US" dirty="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A7AD2DE0-BD92-D034-BCC0-27981FED6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03" y="6383946"/>
            <a:ext cx="1439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3439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641F94-B2E4-F2AD-1923-59F83FE4A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50886129-76C2-4C8D-A409-4F10A8CCD97B}" type="slidenum">
              <a:rPr lang="en-KE" smtClean="0"/>
              <a:t>9</a:t>
            </a:fld>
            <a:endParaRPr lang="en-K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755B0A-24B8-C95E-ECAB-37015D1E6E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17"/>
          <a:stretch>
            <a:fillRect/>
          </a:stretch>
        </p:blipFill>
        <p:spPr>
          <a:xfrm>
            <a:off x="5824785" y="885564"/>
            <a:ext cx="6258648" cy="42163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F598D3-A7B6-B210-9348-DBF25F05ABCC}"/>
              </a:ext>
            </a:extLst>
          </p:cNvPr>
          <p:cNvSpPr txBox="1"/>
          <p:nvPr/>
        </p:nvSpPr>
        <p:spPr>
          <a:xfrm>
            <a:off x="467976" y="118082"/>
            <a:ext cx="104293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CF28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Restoration - </a:t>
            </a:r>
            <a:r>
              <a:rPr lang="en-GB" sz="3200" b="1" dirty="0" err="1">
                <a:solidFill>
                  <a:srgbClr val="CF28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Bumamani</a:t>
            </a:r>
            <a:endParaRPr kumimoji="0" lang="en-K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686EA8FB-D684-2078-0887-858EADE986E7}"/>
              </a:ext>
            </a:extLst>
          </p:cNvPr>
          <p:cNvSpPr txBox="1">
            <a:spLocks/>
          </p:cNvSpPr>
          <p:nvPr/>
        </p:nvSpPr>
        <p:spPr>
          <a:xfrm>
            <a:off x="8604618" y="6475932"/>
            <a:ext cx="3228722" cy="2128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b="1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CESMECC Webinar Feb 2026</a:t>
            </a:r>
            <a:endParaRPr lang="en-US" dirty="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4F9FC39D-2B9E-6C54-595E-6C1700186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03" y="6383946"/>
            <a:ext cx="1439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tree growing on a pile of dirt&#10;&#10;Description automatically generated">
            <a:extLst>
              <a:ext uri="{FF2B5EF4-FFF2-40B4-BE49-F238E27FC236}">
                <a16:creationId xmlns:a16="http://schemas.microsoft.com/office/drawing/2014/main" id="{2172CFB7-33BF-9517-8139-2FEF5CD91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03" y="885564"/>
            <a:ext cx="5621829" cy="42163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8062EE-0D30-C13B-384F-0C6D35942DF0}"/>
              </a:ext>
            </a:extLst>
          </p:cNvPr>
          <p:cNvSpPr txBox="1"/>
          <p:nvPr/>
        </p:nvSpPr>
        <p:spPr>
          <a:xfrm>
            <a:off x="2010219" y="5235109"/>
            <a:ext cx="18158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kern="0" dirty="0">
                <a:latin typeface="Calibri" panose="020F0502020204030204"/>
              </a:rPr>
              <a:t>30 December 2024</a:t>
            </a:r>
            <a:endParaRPr kumimoji="0" lang="en-KE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BCE858-7670-4D2F-BE97-F7167513EEA2}"/>
              </a:ext>
            </a:extLst>
          </p:cNvPr>
          <p:cNvSpPr txBox="1"/>
          <p:nvPr/>
        </p:nvSpPr>
        <p:spPr>
          <a:xfrm>
            <a:off x="8046207" y="5218232"/>
            <a:ext cx="18158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kern="0" dirty="0">
                <a:latin typeface="Calibri" panose="020F0502020204030204"/>
              </a:rPr>
              <a:t>30 December 2025</a:t>
            </a:r>
            <a:endParaRPr kumimoji="0" lang="en-KE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783176"/>
      </p:ext>
    </p:extLst>
  </p:cSld>
  <p:clrMapOvr>
    <a:masterClrMapping/>
  </p:clrMapOvr>
</p:sld>
</file>

<file path=ppt/theme/theme1.xml><?xml version="1.0" encoding="utf-8"?>
<a:theme xmlns:a="http://schemas.openxmlformats.org/drawingml/2006/main" name="Base Cover Slide">
  <a:themeElements>
    <a:clrScheme name="Custom 3">
      <a:dk1>
        <a:srgbClr val="CF2824"/>
      </a:dk1>
      <a:lt1>
        <a:srgbClr val="FFFFFF"/>
      </a:lt1>
      <a:dk2>
        <a:srgbClr val="CF2824"/>
      </a:dk2>
      <a:lt2>
        <a:srgbClr val="FFFFFF"/>
      </a:lt2>
      <a:accent1>
        <a:srgbClr val="00B099"/>
      </a:accent1>
      <a:accent2>
        <a:srgbClr val="1A333A"/>
      </a:accent2>
      <a:accent3>
        <a:srgbClr val="007DC3"/>
      </a:accent3>
      <a:accent4>
        <a:srgbClr val="FFBC34"/>
      </a:accent4>
      <a:accent5>
        <a:srgbClr val="F2E5D9"/>
      </a:accent5>
      <a:accent6>
        <a:srgbClr val="54676C"/>
      </a:accent6>
      <a:hlink>
        <a:srgbClr val="4FBFB0"/>
      </a:hlink>
      <a:folHlink>
        <a:srgbClr val="469FC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Base White Content Slide">
  <a:themeElements>
    <a:clrScheme name="Custom 11">
      <a:dk1>
        <a:srgbClr val="000000"/>
      </a:dk1>
      <a:lt1>
        <a:srgbClr val="FFFFFF"/>
      </a:lt1>
      <a:dk2>
        <a:srgbClr val="CF2824"/>
      </a:dk2>
      <a:lt2>
        <a:srgbClr val="FFFFFF"/>
      </a:lt2>
      <a:accent1>
        <a:srgbClr val="CF2824"/>
      </a:accent1>
      <a:accent2>
        <a:srgbClr val="00B099"/>
      </a:accent2>
      <a:accent3>
        <a:srgbClr val="007DC3"/>
      </a:accent3>
      <a:accent4>
        <a:srgbClr val="FFBC34"/>
      </a:accent4>
      <a:accent5>
        <a:srgbClr val="F2E5D9"/>
      </a:accent5>
      <a:accent6>
        <a:srgbClr val="1A333A"/>
      </a:accent6>
      <a:hlink>
        <a:srgbClr val="4FBFB0"/>
      </a:hlink>
      <a:folHlink>
        <a:srgbClr val="54676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se Section Break Slide">
  <a:themeElements>
    <a:clrScheme name="Custom 3">
      <a:dk1>
        <a:srgbClr val="CF2824"/>
      </a:dk1>
      <a:lt1>
        <a:srgbClr val="FFFFFF"/>
      </a:lt1>
      <a:dk2>
        <a:srgbClr val="CF2824"/>
      </a:dk2>
      <a:lt2>
        <a:srgbClr val="FFFFFF"/>
      </a:lt2>
      <a:accent1>
        <a:srgbClr val="00B099"/>
      </a:accent1>
      <a:accent2>
        <a:srgbClr val="1A333A"/>
      </a:accent2>
      <a:accent3>
        <a:srgbClr val="007DC3"/>
      </a:accent3>
      <a:accent4>
        <a:srgbClr val="FFBC34"/>
      </a:accent4>
      <a:accent5>
        <a:srgbClr val="F2E5D9"/>
      </a:accent5>
      <a:accent6>
        <a:srgbClr val="54676C"/>
      </a:accent6>
      <a:hlink>
        <a:srgbClr val="4FBFB0"/>
      </a:hlink>
      <a:folHlink>
        <a:srgbClr val="469FC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ase White Content Slide">
  <a:themeElements>
    <a:clrScheme name="Custom 11">
      <a:dk1>
        <a:srgbClr val="000000"/>
      </a:dk1>
      <a:lt1>
        <a:srgbClr val="FFFFFF"/>
      </a:lt1>
      <a:dk2>
        <a:srgbClr val="CF2824"/>
      </a:dk2>
      <a:lt2>
        <a:srgbClr val="FFFFFF"/>
      </a:lt2>
      <a:accent1>
        <a:srgbClr val="CF2824"/>
      </a:accent1>
      <a:accent2>
        <a:srgbClr val="00B099"/>
      </a:accent2>
      <a:accent3>
        <a:srgbClr val="007DC3"/>
      </a:accent3>
      <a:accent4>
        <a:srgbClr val="FFBC34"/>
      </a:accent4>
      <a:accent5>
        <a:srgbClr val="F2E5D9"/>
      </a:accent5>
      <a:accent6>
        <a:srgbClr val="1A333A"/>
      </a:accent6>
      <a:hlink>
        <a:srgbClr val="4FBFB0"/>
      </a:hlink>
      <a:folHlink>
        <a:srgbClr val="54676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ase Red Content Slide">
  <a:themeElements>
    <a:clrScheme name="Custom 3">
      <a:dk1>
        <a:srgbClr val="CF2824"/>
      </a:dk1>
      <a:lt1>
        <a:srgbClr val="FFFFFF"/>
      </a:lt1>
      <a:dk2>
        <a:srgbClr val="CF2824"/>
      </a:dk2>
      <a:lt2>
        <a:srgbClr val="FFFFFF"/>
      </a:lt2>
      <a:accent1>
        <a:srgbClr val="00B099"/>
      </a:accent1>
      <a:accent2>
        <a:srgbClr val="1A333A"/>
      </a:accent2>
      <a:accent3>
        <a:srgbClr val="007DC3"/>
      </a:accent3>
      <a:accent4>
        <a:srgbClr val="FFBC34"/>
      </a:accent4>
      <a:accent5>
        <a:srgbClr val="F2E5D9"/>
      </a:accent5>
      <a:accent6>
        <a:srgbClr val="54676C"/>
      </a:accent6>
      <a:hlink>
        <a:srgbClr val="4FBFB0"/>
      </a:hlink>
      <a:folHlink>
        <a:srgbClr val="469FC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Base Statement Slide">
  <a:themeElements>
    <a:clrScheme name="Custom 3">
      <a:dk1>
        <a:srgbClr val="CF2824"/>
      </a:dk1>
      <a:lt1>
        <a:srgbClr val="FFFFFF"/>
      </a:lt1>
      <a:dk2>
        <a:srgbClr val="CF2824"/>
      </a:dk2>
      <a:lt2>
        <a:srgbClr val="FFFFFF"/>
      </a:lt2>
      <a:accent1>
        <a:srgbClr val="00B099"/>
      </a:accent1>
      <a:accent2>
        <a:srgbClr val="1A333A"/>
      </a:accent2>
      <a:accent3>
        <a:srgbClr val="007DC3"/>
      </a:accent3>
      <a:accent4>
        <a:srgbClr val="FFBC34"/>
      </a:accent4>
      <a:accent5>
        <a:srgbClr val="F2E5D9"/>
      </a:accent5>
      <a:accent6>
        <a:srgbClr val="54676C"/>
      </a:accent6>
      <a:hlink>
        <a:srgbClr val="4FBFB0"/>
      </a:hlink>
      <a:folHlink>
        <a:srgbClr val="469FC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Base Contact Slide">
  <a:themeElements>
    <a:clrScheme name="Custom 3">
      <a:dk1>
        <a:srgbClr val="CF2824"/>
      </a:dk1>
      <a:lt1>
        <a:srgbClr val="FFFFFF"/>
      </a:lt1>
      <a:dk2>
        <a:srgbClr val="CF2824"/>
      </a:dk2>
      <a:lt2>
        <a:srgbClr val="FFFFFF"/>
      </a:lt2>
      <a:accent1>
        <a:srgbClr val="00B099"/>
      </a:accent1>
      <a:accent2>
        <a:srgbClr val="1A333A"/>
      </a:accent2>
      <a:accent3>
        <a:srgbClr val="007DC3"/>
      </a:accent3>
      <a:accent4>
        <a:srgbClr val="FFBC34"/>
      </a:accent4>
      <a:accent5>
        <a:srgbClr val="F2E5D9"/>
      </a:accent5>
      <a:accent6>
        <a:srgbClr val="54676C"/>
      </a:accent6>
      <a:hlink>
        <a:srgbClr val="4FBFB0"/>
      </a:hlink>
      <a:folHlink>
        <a:srgbClr val="469FC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Master Template 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Base White Content Heavy Slide">
  <a:themeElements>
    <a:clrScheme name="Custom 11">
      <a:dk1>
        <a:srgbClr val="000000"/>
      </a:dk1>
      <a:lt1>
        <a:srgbClr val="FFFFFF"/>
      </a:lt1>
      <a:dk2>
        <a:srgbClr val="CF2824"/>
      </a:dk2>
      <a:lt2>
        <a:srgbClr val="FFFFFF"/>
      </a:lt2>
      <a:accent1>
        <a:srgbClr val="CF2824"/>
      </a:accent1>
      <a:accent2>
        <a:srgbClr val="00B099"/>
      </a:accent2>
      <a:accent3>
        <a:srgbClr val="007DC3"/>
      </a:accent3>
      <a:accent4>
        <a:srgbClr val="FFBC34"/>
      </a:accent4>
      <a:accent5>
        <a:srgbClr val="F2E5D9"/>
      </a:accent5>
      <a:accent6>
        <a:srgbClr val="1A333A"/>
      </a:accent6>
      <a:hlink>
        <a:srgbClr val="4FBFB0"/>
      </a:hlink>
      <a:folHlink>
        <a:srgbClr val="54676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Base White Content Heavy Slide">
  <a:themeElements>
    <a:clrScheme name="Custom 11">
      <a:dk1>
        <a:srgbClr val="000000"/>
      </a:dk1>
      <a:lt1>
        <a:srgbClr val="FFFFFF"/>
      </a:lt1>
      <a:dk2>
        <a:srgbClr val="CF2824"/>
      </a:dk2>
      <a:lt2>
        <a:srgbClr val="FFFFFF"/>
      </a:lt2>
      <a:accent1>
        <a:srgbClr val="CF2824"/>
      </a:accent1>
      <a:accent2>
        <a:srgbClr val="00B099"/>
      </a:accent2>
      <a:accent3>
        <a:srgbClr val="007DC3"/>
      </a:accent3>
      <a:accent4>
        <a:srgbClr val="FFBC34"/>
      </a:accent4>
      <a:accent5>
        <a:srgbClr val="F2E5D9"/>
      </a:accent5>
      <a:accent6>
        <a:srgbClr val="1A333A"/>
      </a:accent6>
      <a:hlink>
        <a:srgbClr val="4FBFB0"/>
      </a:hlink>
      <a:folHlink>
        <a:srgbClr val="54676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Company Image" ma:contentTypeID="0x0101009148F5A04DDD49CBA7127AADA5FB792B00AADE34325A8B49CDA8BB4DB53328F2140090722DDA6E974F439138F292F160F73500B6470A033D885B42B61AAEA326F02F6E" ma:contentTypeVersion="3" ma:contentTypeDescription="" ma:contentTypeScope="" ma:versionID="7c3ec2b640cc31e6d37af1666762cea8">
  <xsd:schema xmlns:xsd="http://www.w3.org/2001/XMLSchema" xmlns:xs="http://www.w3.org/2001/XMLSchema" xmlns:p="http://schemas.microsoft.com/office/2006/metadata/properties" xmlns:ns1="http://schemas.microsoft.com/sharepoint/v3" xmlns:ns2="91F0B4FF-9BAC-417E-9C9A-44395ED1904B" xmlns:ns3="http://schemas.microsoft.com/sharepoint/v3/fields" xmlns:ns4="2a7ca3ad-4104-46a4-9244-e195ca44f7a7" xmlns:ns5="91f0b4ff-9bac-417e-9c9a-44395ed1904b" targetNamespace="http://schemas.microsoft.com/office/2006/metadata/properties" ma:root="true" ma:fieldsID="0760d7acbfccccb65a6d4481d02bf582" ns1:_="" ns2:_="" ns3:_="" ns4:_="" ns5:_="">
    <xsd:import namespace="http://schemas.microsoft.com/sharepoint/v3"/>
    <xsd:import namespace="91F0B4FF-9BAC-417E-9C9A-44395ED1904B"/>
    <xsd:import namespace="http://schemas.microsoft.com/sharepoint/v3/fields"/>
    <xsd:import namespace="2a7ca3ad-4104-46a4-9244-e195ca44f7a7"/>
    <xsd:import namespace="91f0b4ff-9bac-417e-9c9a-44395ed1904b"/>
    <xsd:element name="properties">
      <xsd:complexType>
        <xsd:sequence>
          <xsd:element name="documentManagement">
            <xsd:complexType>
              <xsd:all>
                <xsd:element ref="ns1:FileRef" minOccurs="0"/>
                <xsd:element ref="ns1:File_x0020_Type" minOccurs="0"/>
                <xsd:element ref="ns1:HTML_x0020_File_x0020_Type" minOccurs="0"/>
                <xsd:element ref="ns1:FSObjType" minOccurs="0"/>
                <xsd:element ref="ns2:ThumbnailExists" minOccurs="0"/>
                <xsd:element ref="ns2:PreviewExists" minOccurs="0"/>
                <xsd:element ref="ns2:ImageWidth" minOccurs="0"/>
                <xsd:element ref="ns2:ImageHeight" minOccurs="0"/>
                <xsd:element ref="ns2:ImageCreateDate" minOccurs="0"/>
                <xsd:element ref="ns3:wic_System_Copyright" minOccurs="0"/>
                <xsd:element ref="ns4:_dlc_DocId" minOccurs="0"/>
                <xsd:element ref="ns4:_dlc_DocIdUrl" minOccurs="0"/>
                <xsd:element ref="ns4:_dlc_DocIdPersistId" minOccurs="0"/>
                <xsd:element ref="ns4:p5a8736c99fb48aea7fa3e97d7117a3a" minOccurs="0"/>
                <xsd:element ref="ns4:TaxCatchAll" minOccurs="0"/>
                <xsd:element ref="ns4:TaxCatchAllLabel" minOccurs="0"/>
                <xsd:element ref="ns4:c95d258872014679a81e3ce1505553ca" minOccurs="0"/>
                <xsd:element ref="ns5:MediaServiceOCR" minOccurs="0"/>
                <xsd:element ref="ns5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ileRef" ma:index="8" nillable="true" ma:displayName="URL Path" ma:hidden="true" ma:list="Docs" ma:internalName="FileRef" ma:readOnly="true" ma:showField="FullUrl">
      <xsd:simpleType>
        <xsd:restriction base="dms:Lookup"/>
      </xsd:simpleType>
    </xsd:element>
    <xsd:element name="File_x0020_Type" ma:index="9" nillable="true" ma:displayName="File Type" ma:hidden="true" ma:internalName="File_x0020_Type" ma:readOnly="true">
      <xsd:simpleType>
        <xsd:restriction base="dms:Text"/>
      </xsd:simpleType>
    </xsd:element>
    <xsd:element name="HTML_x0020_File_x0020_Type" ma:index="10" nillable="true" ma:displayName="HTML File Type" ma:hidden="true" ma:internalName="HTML_x0020_File_x0020_Type" ma:readOnly="true">
      <xsd:simpleType>
        <xsd:restriction base="dms:Text"/>
      </xsd:simpleType>
    </xsd:element>
    <xsd:element name="FSObjType" ma:index="11" nillable="true" ma:displayName="Item Type" ma:hidden="true" ma:list="Docs" ma:internalName="FSObjType" ma:readOnly="true" ma:showField="FSType">
      <xsd:simpleType>
        <xsd:restriction base="dms:Lookup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F0B4FF-9BAC-417E-9C9A-44395ED1904B" elementFormDefault="qualified">
    <xsd:import namespace="http://schemas.microsoft.com/office/2006/documentManagement/types"/>
    <xsd:import namespace="http://schemas.microsoft.com/office/infopath/2007/PartnerControls"/>
    <xsd:element name="ThumbnailExists" ma:index="18" nillable="true" ma:displayName="Thumbnail Exists" ma:default="FALSE" ma:hidden="true" ma:internalName="ThumbnailExists" ma:readOnly="true">
      <xsd:simpleType>
        <xsd:restriction base="dms:Boolean"/>
      </xsd:simpleType>
    </xsd:element>
    <xsd:element name="PreviewExists" ma:index="19" nillable="true" ma:displayName="Preview Exists" ma:default="FALSE" ma:hidden="true" ma:internalName="PreviewExists" ma:readOnly="true">
      <xsd:simpleType>
        <xsd:restriction base="dms:Boolean"/>
      </xsd:simpleType>
    </xsd:element>
    <xsd:element name="ImageWidth" ma:index="20" nillable="true" ma:displayName="Width" ma:internalName="ImageWidth" ma:readOnly="true">
      <xsd:simpleType>
        <xsd:restriction base="dms:Unknown"/>
      </xsd:simpleType>
    </xsd:element>
    <xsd:element name="ImageHeight" ma:index="22" nillable="true" ma:displayName="Height" ma:internalName="ImageHeight" ma:readOnly="true">
      <xsd:simpleType>
        <xsd:restriction base="dms:Unknown"/>
      </xsd:simpleType>
    </xsd:element>
    <xsd:element name="ImageCreateDate" ma:index="25" nillable="true" ma:displayName="Date Picture Taken" ma:format="DateTime" ma:hidden="true" ma:internalName="ImageCreate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26" nillable="true" ma:displayName="Copyright" ma:internalName="wic_System_Copyright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7ca3ad-4104-46a4-9244-e195ca44f7a7" elementFormDefault="qualified">
    <xsd:import namespace="http://schemas.microsoft.com/office/2006/documentManagement/types"/>
    <xsd:import namespace="http://schemas.microsoft.com/office/infopath/2007/PartnerControls"/>
    <xsd:element name="_dlc_DocId" ma:index="27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8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9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p5a8736c99fb48aea7fa3e97d7117a3a" ma:index="30" nillable="true" ma:taxonomy="true" ma:internalName="p5a8736c99fb48aea7fa3e97d7117a3a" ma:taxonomyFieldName="Entity" ma:displayName="Entity" ma:default="" ma:fieldId="{95a8736c-99fb-48ae-a7fa-3e97d7117a3a}" ma:sspId="540acba4-468b-4659-92d4-b62e22e3c24e" ma:termSetId="e3617637-a10e-4cd5-82fd-c2cd25ede16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31" nillable="true" ma:displayName="Taxonomy Catch All Column" ma:description="" ma:hidden="true" ma:list="{1b191838-6547-4406-a7c1-3de50eb59886}" ma:internalName="TaxCatchAll" ma:showField="CatchAllData" ma:web="2a7ca3ad-4104-46a4-9244-e195ca44f7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32" nillable="true" ma:displayName="Taxonomy Catch All Column1" ma:description="" ma:hidden="true" ma:list="{1b191838-6547-4406-a7c1-3de50eb59886}" ma:internalName="TaxCatchAllLabel" ma:readOnly="true" ma:showField="CatchAllDataLabel" ma:web="2a7ca3ad-4104-46a4-9244-e195ca44f7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95d258872014679a81e3ce1505553ca" ma:index="34" nillable="true" ma:taxonomy="true" ma:internalName="c95d258872014679a81e3ce1505553ca" ma:taxonomyFieldName="DigitalAssetType" ma:displayName="Digital Asset Type" ma:readOnly="false" ma:default="" ma:fieldId="{c95d2588-7201-4679-a81e-3ce1505553ca}" ma:sspId="540acba4-468b-4659-92d4-b62e22e3c24e" ma:termSetId="eafd01ee-e5bc-4305-84f4-b506c2c65876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f0b4ff-9bac-417e-9c9a-44395ed1904b" elementFormDefault="qualified">
    <xsd:import namespace="http://schemas.microsoft.com/office/2006/documentManagement/types"/>
    <xsd:import namespace="http://schemas.microsoft.com/office/infopath/2007/PartnerControls"/>
    <xsd:element name="MediaServiceOCR" ma:index="3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37" nillable="true" ma:displayName="MediaService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4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 ma:index="23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5a8736c99fb48aea7fa3e97d7117a3a xmlns="2a7ca3ad-4104-46a4-9244-e195ca44f7a7">
      <Terms xmlns="http://schemas.microsoft.com/office/infopath/2007/PartnerControls"/>
    </p5a8736c99fb48aea7fa3e97d7117a3a>
    <_dlc_DocId xmlns="2a7ca3ad-4104-46a4-9244-e195ca44f7a7">BASE-869542159-10725</_dlc_DocId>
    <TaxCatchAll xmlns="2a7ca3ad-4104-46a4-9244-e195ca44f7a7">
      <Value>20</Value>
    </TaxCatchAll>
    <_dlc_DocIdUrl xmlns="2a7ca3ad-4104-46a4-9244-e195ca44f7a7">
      <Url>https://baseresourcesltd.sharepoint.com/sites/corp/_layouts/15/DocIdRedir.aspx?ID=BASE-869542159-10725</Url>
      <Description>BASE-869542159-10725</Description>
    </_dlc_DocIdUrl>
    <c95d258872014679a81e3ce1505553ca xmlns="2a7ca3ad-4104-46a4-9244-e195ca44f7a7">
      <Terms xmlns="http://schemas.microsoft.com/office/infopath/2007/PartnerControls">
        <TermInfo xmlns="http://schemas.microsoft.com/office/infopath/2007/PartnerControls">
          <TermName xmlns="http://schemas.microsoft.com/office/infopath/2007/PartnerControls">Template</TermName>
          <TermId xmlns="http://schemas.microsoft.com/office/infopath/2007/PartnerControls">e6b65ecd-6db6-4733-9ab2-542a48f66a1a</TermId>
        </TermInfo>
      </Terms>
    </c95d258872014679a81e3ce1505553ca>
    <ImageCreateDate xmlns="91F0B4FF-9BAC-417E-9C9A-44395ED1904B" xsi:nil="true"/>
    <wic_System_Copyright xmlns="http://schemas.microsoft.com/sharepoint/v3/fields" xsi:nil="true"/>
  </documentManagement>
</p:properties>
</file>

<file path=customXml/itemProps1.xml><?xml version="1.0" encoding="utf-8"?>
<ds:datastoreItem xmlns:ds="http://schemas.openxmlformats.org/officeDocument/2006/customXml" ds:itemID="{F86CC4D3-8D51-4644-98A2-0E1B409CDF63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9CDED7C4-7594-4EA6-882C-170F1F2C2D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C47BEAA-EE20-4D2A-A1B7-AC9B3BCFA6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1F0B4FF-9BAC-417E-9C9A-44395ED1904B"/>
    <ds:schemaRef ds:uri="http://schemas.microsoft.com/sharepoint/v3/fields"/>
    <ds:schemaRef ds:uri="2a7ca3ad-4104-46a4-9244-e195ca44f7a7"/>
    <ds:schemaRef ds:uri="91f0b4ff-9bac-417e-9c9a-44395ed1904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63851507-E3AC-4D20-AEA8-A01507ED38F6}">
  <ds:schemaRefs>
    <ds:schemaRef ds:uri="http://purl.org/dc/terms/"/>
    <ds:schemaRef ds:uri="http://schemas.microsoft.com/sharepoint/v3"/>
    <ds:schemaRef ds:uri="http://schemas.microsoft.com/office/2006/documentManagement/types"/>
    <ds:schemaRef ds:uri="http://schemas.microsoft.com/sharepoint/v3/fields"/>
    <ds:schemaRef ds:uri="http://purl.org/dc/elements/1.1/"/>
    <ds:schemaRef ds:uri="91f0b4ff-9bac-417e-9c9a-44395ed1904b"/>
    <ds:schemaRef ds:uri="http://schemas.openxmlformats.org/package/2006/metadata/core-properties"/>
    <ds:schemaRef ds:uri="2a7ca3ad-4104-46a4-9244-e195ca44f7a7"/>
    <ds:schemaRef ds:uri="http://schemas.microsoft.com/office/infopath/2007/PartnerControls"/>
    <ds:schemaRef ds:uri="http://schemas.microsoft.com/office/2006/metadata/properties"/>
    <ds:schemaRef ds:uri="91F0B4FF-9BAC-417E-9C9A-44395ED1904B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8469</TotalTime>
  <Words>1440</Words>
  <Application>Microsoft Office PowerPoint</Application>
  <PresentationFormat>Widescreen</PresentationFormat>
  <Paragraphs>313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Arial</vt:lpstr>
      <vt:lpstr>Calibri</vt:lpstr>
      <vt:lpstr>Kozuka Gothic Pro H</vt:lpstr>
      <vt:lpstr>Lato Bold</vt:lpstr>
      <vt:lpstr>Lato Regular</vt:lpstr>
      <vt:lpstr>Roboto</vt:lpstr>
      <vt:lpstr>Segoe UI Semibold</vt:lpstr>
      <vt:lpstr>Times New Roman</vt:lpstr>
      <vt:lpstr>Base Cover Slide</vt:lpstr>
      <vt:lpstr>Base Section Break Slide</vt:lpstr>
      <vt:lpstr>Base White Content Slide</vt:lpstr>
      <vt:lpstr>Base Red Content Slide</vt:lpstr>
      <vt:lpstr>Base Statement Slide</vt:lpstr>
      <vt:lpstr>Base Contact Slide</vt:lpstr>
      <vt:lpstr>Master Template A</vt:lpstr>
      <vt:lpstr>Base White Content Heavy Slide</vt:lpstr>
      <vt:lpstr>1_Base White Content Heavy Slide</vt:lpstr>
      <vt:lpstr>1_Base White Content Slide</vt:lpstr>
      <vt:lpstr>PowerPoint Presentation</vt:lpstr>
      <vt:lpstr>Context </vt:lpstr>
      <vt:lpstr>Context – Kwale Performance  </vt:lpstr>
      <vt:lpstr>Operations</vt:lpstr>
      <vt:lpstr>Rehabilitation</vt:lpstr>
      <vt:lpstr>Rehabilitation</vt:lpstr>
      <vt:lpstr>Rehabilitation</vt:lpstr>
      <vt:lpstr>PowerPoint Presentation</vt:lpstr>
      <vt:lpstr>PowerPoint Presentation</vt:lpstr>
      <vt:lpstr>Restoration – Indigenous Nursery</vt:lpstr>
      <vt:lpstr>Created Wetlands</vt:lpstr>
      <vt:lpstr>Created Wetlands</vt:lpstr>
      <vt:lpstr>PowerPoint Presentation</vt:lpstr>
      <vt:lpstr>PowerPoint Presentation</vt:lpstr>
      <vt:lpstr>Tailings Facility Closure</vt:lpstr>
      <vt:lpstr>TSF Closure</vt:lpstr>
      <vt:lpstr>TSF Closure - Rehabilitation</vt:lpstr>
      <vt:lpstr>Post Mining Land Use (PMLU)</vt:lpstr>
      <vt:lpstr>PMLU Trials</vt:lpstr>
      <vt:lpstr>PMLU Outcome</vt:lpstr>
      <vt:lpstr>Community and Stakeholder Engagement</vt:lpstr>
      <vt:lpstr>Community and Stakeholder Engagement</vt:lpstr>
      <vt:lpstr>Employee Closure Transition Preparation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Government Presentation</dc:title>
  <dc:creator>Nick Okello</dc:creator>
  <cp:lastModifiedBy>Zawadi Birya</cp:lastModifiedBy>
  <cp:revision>246</cp:revision>
  <cp:lastPrinted>2024-10-01T06:16:43Z</cp:lastPrinted>
  <dcterms:created xsi:type="dcterms:W3CDTF">2019-09-03T09:13:27Z</dcterms:created>
  <dcterms:modified xsi:type="dcterms:W3CDTF">2026-02-25T06:28:57Z</dcterms:modified>
</cp:coreProperties>
</file>