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1068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3.svg"/><Relationship Id="rId9" Type="http://schemas.openxmlformats.org/officeDocument/2006/relationships/image" Target="../media/image28.pn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32.png"/><Relationship Id="rId7" Type="http://schemas.openxmlformats.org/officeDocument/2006/relationships/image" Target="../media/image1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3.svg"/><Relationship Id="rId9" Type="http://schemas.openxmlformats.org/officeDocument/2006/relationships/image" Target="../media/image28.pn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32.png"/><Relationship Id="rId7" Type="http://schemas.openxmlformats.org/officeDocument/2006/relationships/image" Target="../media/image1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9DA09F-A9BD-426F-9DF7-4FB4F795598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E901E53-D412-490C-B2A6-65C7CCC465B3}">
      <dgm:prSet/>
      <dgm:spPr/>
      <dgm:t>
        <a:bodyPr/>
        <a:lstStyle/>
        <a:p>
          <a:r>
            <a:rPr lang="en-US" dirty="0"/>
            <a:t>Linear “take‑make‑waste” models clash with finite resources and climate limits</a:t>
          </a:r>
        </a:p>
      </dgm:t>
    </dgm:pt>
    <dgm:pt modelId="{7CE4577C-3958-4EAA-8FE4-92695829BFCB}" type="parTrans" cxnId="{06FC1DA5-A61A-4B45-B6C6-39EB5A41F7A4}">
      <dgm:prSet/>
      <dgm:spPr/>
      <dgm:t>
        <a:bodyPr/>
        <a:lstStyle/>
        <a:p>
          <a:endParaRPr lang="en-US"/>
        </a:p>
      </dgm:t>
    </dgm:pt>
    <dgm:pt modelId="{ED9EEFD6-BEFB-43EE-B327-83B10CFE296F}" type="sibTrans" cxnId="{06FC1DA5-A61A-4B45-B6C6-39EB5A41F7A4}">
      <dgm:prSet/>
      <dgm:spPr/>
      <dgm:t>
        <a:bodyPr/>
        <a:lstStyle/>
        <a:p>
          <a:endParaRPr lang="en-US"/>
        </a:p>
      </dgm:t>
    </dgm:pt>
    <dgm:pt modelId="{F488DF10-6E95-4AF5-915F-B73DB9763353}">
      <dgm:prSet/>
      <dgm:spPr/>
      <dgm:t>
        <a:bodyPr/>
        <a:lstStyle/>
        <a:p>
          <a:r>
            <a:rPr lang="en-US" dirty="0"/>
            <a:t>SDG 12 (Responsible Consumption &amp; Production) + SDG 7 (Affordable &amp; Clean Energy) frame the mandate</a:t>
          </a:r>
        </a:p>
      </dgm:t>
    </dgm:pt>
    <dgm:pt modelId="{5F01F72B-2D70-4704-83BC-3543C934E189}" type="parTrans" cxnId="{38F90FB8-9DD1-44EC-BF1F-325839531B1D}">
      <dgm:prSet/>
      <dgm:spPr/>
      <dgm:t>
        <a:bodyPr/>
        <a:lstStyle/>
        <a:p>
          <a:endParaRPr lang="en-US"/>
        </a:p>
      </dgm:t>
    </dgm:pt>
    <dgm:pt modelId="{F14E373B-AA07-4EDF-BFAE-8CE160F4350F}" type="sibTrans" cxnId="{38F90FB8-9DD1-44EC-BF1F-325839531B1D}">
      <dgm:prSet/>
      <dgm:spPr/>
      <dgm:t>
        <a:bodyPr/>
        <a:lstStyle/>
        <a:p>
          <a:endParaRPr lang="en-US"/>
        </a:p>
      </dgm:t>
    </dgm:pt>
    <dgm:pt modelId="{20DA781A-1DC0-4010-9E0A-D486219BA5F5}">
      <dgm:prSet/>
      <dgm:spPr/>
      <dgm:t>
        <a:bodyPr/>
        <a:lstStyle/>
        <a:p>
          <a:r>
            <a:rPr lang="en-US" dirty="0"/>
            <a:t>Circularity is a competitiveness strategy: resilience, lower costs, and emissions reduction</a:t>
          </a:r>
        </a:p>
      </dgm:t>
    </dgm:pt>
    <dgm:pt modelId="{F5C0F4A3-5D97-43B1-A36E-DFDFDC649BE2}" type="parTrans" cxnId="{E77B09AD-631F-4954-9267-F9E38387859C}">
      <dgm:prSet/>
      <dgm:spPr/>
      <dgm:t>
        <a:bodyPr/>
        <a:lstStyle/>
        <a:p>
          <a:endParaRPr lang="en-US"/>
        </a:p>
      </dgm:t>
    </dgm:pt>
    <dgm:pt modelId="{C7950A1C-ABC3-4DCD-A03C-904DD1F2065C}" type="sibTrans" cxnId="{E77B09AD-631F-4954-9267-F9E38387859C}">
      <dgm:prSet/>
      <dgm:spPr/>
      <dgm:t>
        <a:bodyPr/>
        <a:lstStyle/>
        <a:p>
          <a:endParaRPr lang="en-US"/>
        </a:p>
      </dgm:t>
    </dgm:pt>
    <dgm:pt modelId="{68ADCD87-AE4C-4ED4-A099-ED5A43FC410E}">
      <dgm:prSet/>
      <dgm:spPr/>
      <dgm:t>
        <a:bodyPr/>
        <a:lstStyle/>
        <a:p>
          <a:r>
            <a:rPr lang="en-US" dirty="0"/>
            <a:t>For mining-led economies, circularity means value retention along the whole chain (vertical integration)</a:t>
          </a:r>
        </a:p>
      </dgm:t>
    </dgm:pt>
    <dgm:pt modelId="{80FB0A68-9727-4551-8C0B-42726D7C6953}" type="parTrans" cxnId="{02533DF5-774A-4E4A-A970-B38EC47E9DD4}">
      <dgm:prSet/>
      <dgm:spPr/>
      <dgm:t>
        <a:bodyPr/>
        <a:lstStyle/>
        <a:p>
          <a:endParaRPr lang="en-US"/>
        </a:p>
      </dgm:t>
    </dgm:pt>
    <dgm:pt modelId="{07E6E8AC-8B70-490B-8ECB-3F0E9C6F740B}" type="sibTrans" cxnId="{02533DF5-774A-4E4A-A970-B38EC47E9DD4}">
      <dgm:prSet/>
      <dgm:spPr/>
      <dgm:t>
        <a:bodyPr/>
        <a:lstStyle/>
        <a:p>
          <a:endParaRPr lang="en-US"/>
        </a:p>
      </dgm:t>
    </dgm:pt>
    <dgm:pt modelId="{7A3D1CCF-ADAD-4C4A-9798-F303266970E9}" type="pres">
      <dgm:prSet presAssocID="{8E9DA09F-A9BD-426F-9DF7-4FB4F7955980}" presName="linear" presStyleCnt="0">
        <dgm:presLayoutVars>
          <dgm:animLvl val="lvl"/>
          <dgm:resizeHandles val="exact"/>
        </dgm:presLayoutVars>
      </dgm:prSet>
      <dgm:spPr/>
    </dgm:pt>
    <dgm:pt modelId="{65B68D35-2012-4867-92BD-3CB38A795F9D}" type="pres">
      <dgm:prSet presAssocID="{0E901E53-D412-490C-B2A6-65C7CCC465B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62F4132-0800-457B-8353-ED5D46643853}" type="pres">
      <dgm:prSet presAssocID="{ED9EEFD6-BEFB-43EE-B327-83B10CFE296F}" presName="spacer" presStyleCnt="0"/>
      <dgm:spPr/>
    </dgm:pt>
    <dgm:pt modelId="{0BB82311-9647-44D3-84FB-9AB6B7D93DC4}" type="pres">
      <dgm:prSet presAssocID="{F488DF10-6E95-4AF5-915F-B73DB976335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4AFDFA4-A7D0-4A72-9F13-F85348923F26}" type="pres">
      <dgm:prSet presAssocID="{F14E373B-AA07-4EDF-BFAE-8CE160F4350F}" presName="spacer" presStyleCnt="0"/>
      <dgm:spPr/>
    </dgm:pt>
    <dgm:pt modelId="{FDE96352-E75B-4934-A901-4BD5FB76A8DD}" type="pres">
      <dgm:prSet presAssocID="{20DA781A-1DC0-4010-9E0A-D486219BA5F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957D739-693D-47AF-8F0B-FFC22194B9E8}" type="pres">
      <dgm:prSet presAssocID="{C7950A1C-ABC3-4DCD-A03C-904DD1F2065C}" presName="spacer" presStyleCnt="0"/>
      <dgm:spPr/>
    </dgm:pt>
    <dgm:pt modelId="{C349C2D2-B615-47F1-9017-46900C0DDF8B}" type="pres">
      <dgm:prSet presAssocID="{68ADCD87-AE4C-4ED4-A099-ED5A43FC410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910BB21-6AA2-4479-AB21-70E8949F2106}" type="presOf" srcId="{0E901E53-D412-490C-B2A6-65C7CCC465B3}" destId="{65B68D35-2012-4867-92BD-3CB38A795F9D}" srcOrd="0" destOrd="0" presId="urn:microsoft.com/office/officeart/2005/8/layout/vList2"/>
    <dgm:cxn modelId="{7C2F426C-F525-45A3-9A76-E3B1E9752CE6}" type="presOf" srcId="{68ADCD87-AE4C-4ED4-A099-ED5A43FC410E}" destId="{C349C2D2-B615-47F1-9017-46900C0DDF8B}" srcOrd="0" destOrd="0" presId="urn:microsoft.com/office/officeart/2005/8/layout/vList2"/>
    <dgm:cxn modelId="{E544B576-D69D-4512-A982-5FFB74D66883}" type="presOf" srcId="{20DA781A-1DC0-4010-9E0A-D486219BA5F5}" destId="{FDE96352-E75B-4934-A901-4BD5FB76A8DD}" srcOrd="0" destOrd="0" presId="urn:microsoft.com/office/officeart/2005/8/layout/vList2"/>
    <dgm:cxn modelId="{3883E098-1DBB-42F6-B291-DC1806919A84}" type="presOf" srcId="{F488DF10-6E95-4AF5-915F-B73DB9763353}" destId="{0BB82311-9647-44D3-84FB-9AB6B7D93DC4}" srcOrd="0" destOrd="0" presId="urn:microsoft.com/office/officeart/2005/8/layout/vList2"/>
    <dgm:cxn modelId="{06FC1DA5-A61A-4B45-B6C6-39EB5A41F7A4}" srcId="{8E9DA09F-A9BD-426F-9DF7-4FB4F7955980}" destId="{0E901E53-D412-490C-B2A6-65C7CCC465B3}" srcOrd="0" destOrd="0" parTransId="{7CE4577C-3958-4EAA-8FE4-92695829BFCB}" sibTransId="{ED9EEFD6-BEFB-43EE-B327-83B10CFE296F}"/>
    <dgm:cxn modelId="{E77B09AD-631F-4954-9267-F9E38387859C}" srcId="{8E9DA09F-A9BD-426F-9DF7-4FB4F7955980}" destId="{20DA781A-1DC0-4010-9E0A-D486219BA5F5}" srcOrd="2" destOrd="0" parTransId="{F5C0F4A3-5D97-43B1-A36E-DFDFDC649BE2}" sibTransId="{C7950A1C-ABC3-4DCD-A03C-904DD1F2065C}"/>
    <dgm:cxn modelId="{87961FB2-2EA8-41D1-A3FD-81898BD2488C}" type="presOf" srcId="{8E9DA09F-A9BD-426F-9DF7-4FB4F7955980}" destId="{7A3D1CCF-ADAD-4C4A-9798-F303266970E9}" srcOrd="0" destOrd="0" presId="urn:microsoft.com/office/officeart/2005/8/layout/vList2"/>
    <dgm:cxn modelId="{38F90FB8-9DD1-44EC-BF1F-325839531B1D}" srcId="{8E9DA09F-A9BD-426F-9DF7-4FB4F7955980}" destId="{F488DF10-6E95-4AF5-915F-B73DB9763353}" srcOrd="1" destOrd="0" parTransId="{5F01F72B-2D70-4704-83BC-3543C934E189}" sibTransId="{F14E373B-AA07-4EDF-BFAE-8CE160F4350F}"/>
    <dgm:cxn modelId="{02533DF5-774A-4E4A-A970-B38EC47E9DD4}" srcId="{8E9DA09F-A9BD-426F-9DF7-4FB4F7955980}" destId="{68ADCD87-AE4C-4ED4-A099-ED5A43FC410E}" srcOrd="3" destOrd="0" parTransId="{80FB0A68-9727-4551-8C0B-42726D7C6953}" sibTransId="{07E6E8AC-8B70-490B-8ECB-3F0E9C6F740B}"/>
    <dgm:cxn modelId="{DEDA7080-2AE2-40F9-BA2A-DBCD2DE7108C}" type="presParOf" srcId="{7A3D1CCF-ADAD-4C4A-9798-F303266970E9}" destId="{65B68D35-2012-4867-92BD-3CB38A795F9D}" srcOrd="0" destOrd="0" presId="urn:microsoft.com/office/officeart/2005/8/layout/vList2"/>
    <dgm:cxn modelId="{9585EDFF-F721-46F8-BC27-FEC3F80266CF}" type="presParOf" srcId="{7A3D1CCF-ADAD-4C4A-9798-F303266970E9}" destId="{B62F4132-0800-457B-8353-ED5D46643853}" srcOrd="1" destOrd="0" presId="urn:microsoft.com/office/officeart/2005/8/layout/vList2"/>
    <dgm:cxn modelId="{147A6497-A644-4658-9FC3-AF1DAB00FFFB}" type="presParOf" srcId="{7A3D1CCF-ADAD-4C4A-9798-F303266970E9}" destId="{0BB82311-9647-44D3-84FB-9AB6B7D93DC4}" srcOrd="2" destOrd="0" presId="urn:microsoft.com/office/officeart/2005/8/layout/vList2"/>
    <dgm:cxn modelId="{BBD0046C-A3D2-4883-8E54-371BB5F2F8AF}" type="presParOf" srcId="{7A3D1CCF-ADAD-4C4A-9798-F303266970E9}" destId="{24AFDFA4-A7D0-4A72-9F13-F85348923F26}" srcOrd="3" destOrd="0" presId="urn:microsoft.com/office/officeart/2005/8/layout/vList2"/>
    <dgm:cxn modelId="{82493318-9BFC-4DA1-8D12-78A9916D4CB6}" type="presParOf" srcId="{7A3D1CCF-ADAD-4C4A-9798-F303266970E9}" destId="{FDE96352-E75B-4934-A901-4BD5FB76A8DD}" srcOrd="4" destOrd="0" presId="urn:microsoft.com/office/officeart/2005/8/layout/vList2"/>
    <dgm:cxn modelId="{955DF5E6-24BE-444A-858B-F45A7D4384BD}" type="presParOf" srcId="{7A3D1CCF-ADAD-4C4A-9798-F303266970E9}" destId="{E957D739-693D-47AF-8F0B-FFC22194B9E8}" srcOrd="5" destOrd="0" presId="urn:microsoft.com/office/officeart/2005/8/layout/vList2"/>
    <dgm:cxn modelId="{18152589-A90A-43F3-A316-C7F77518661B}" type="presParOf" srcId="{7A3D1CCF-ADAD-4C4A-9798-F303266970E9}" destId="{C349C2D2-B615-47F1-9017-46900C0DDF8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D84765-5DCF-4A93-9757-43FD6CD1054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DA8A9E0-E22F-4B6F-9242-B41C0EDF757D}">
      <dgm:prSet/>
      <dgm:spPr/>
      <dgm:t>
        <a:bodyPr/>
        <a:lstStyle/>
        <a:p>
          <a:r>
            <a:rPr lang="en-US" dirty="0"/>
            <a:t>Eliminate waste and pollution by design</a:t>
          </a:r>
        </a:p>
      </dgm:t>
    </dgm:pt>
    <dgm:pt modelId="{A1727316-18C3-4B7E-A65E-64E3AF4ABB25}" type="parTrans" cxnId="{CB2126DE-A3D4-466A-8FA1-99A064A4245A}">
      <dgm:prSet/>
      <dgm:spPr/>
      <dgm:t>
        <a:bodyPr/>
        <a:lstStyle/>
        <a:p>
          <a:endParaRPr lang="en-US"/>
        </a:p>
      </dgm:t>
    </dgm:pt>
    <dgm:pt modelId="{D8BE648B-196E-4559-90BF-6FBDBE73F3BD}" type="sibTrans" cxnId="{CB2126DE-A3D4-466A-8FA1-99A064A4245A}">
      <dgm:prSet/>
      <dgm:spPr/>
      <dgm:t>
        <a:bodyPr/>
        <a:lstStyle/>
        <a:p>
          <a:endParaRPr lang="en-US"/>
        </a:p>
      </dgm:t>
    </dgm:pt>
    <dgm:pt modelId="{DFFCAC11-3D1E-4189-8134-83FFA1489D44}">
      <dgm:prSet/>
      <dgm:spPr/>
      <dgm:t>
        <a:bodyPr/>
        <a:lstStyle/>
        <a:p>
          <a:r>
            <a:rPr lang="en-US" dirty="0"/>
            <a:t>Keep products and materials in use (repair, reuse, remanufacture, recycle)</a:t>
          </a:r>
        </a:p>
      </dgm:t>
    </dgm:pt>
    <dgm:pt modelId="{733C533B-2C77-4593-81F4-550C0C4FE61A}" type="parTrans" cxnId="{43A69931-96DF-4C10-ACF2-D98B35E01EFA}">
      <dgm:prSet/>
      <dgm:spPr/>
      <dgm:t>
        <a:bodyPr/>
        <a:lstStyle/>
        <a:p>
          <a:endParaRPr lang="en-US"/>
        </a:p>
      </dgm:t>
    </dgm:pt>
    <dgm:pt modelId="{310A5258-E193-4CCB-A511-851C743F7A1A}" type="sibTrans" cxnId="{43A69931-96DF-4C10-ACF2-D98B35E01EFA}">
      <dgm:prSet/>
      <dgm:spPr/>
      <dgm:t>
        <a:bodyPr/>
        <a:lstStyle/>
        <a:p>
          <a:endParaRPr lang="en-US"/>
        </a:p>
      </dgm:t>
    </dgm:pt>
    <dgm:pt modelId="{F4BD2D78-244C-4353-98E5-41EE9EA41F17}">
      <dgm:prSet/>
      <dgm:spPr/>
      <dgm:t>
        <a:bodyPr/>
        <a:lstStyle/>
        <a:p>
          <a:r>
            <a:rPr lang="en-US" dirty="0"/>
            <a:t>Regenerate nature — restore the life‑support systems industry depends on</a:t>
          </a:r>
        </a:p>
      </dgm:t>
    </dgm:pt>
    <dgm:pt modelId="{9AAC6F89-411F-4D10-A08D-2464A679203D}" type="parTrans" cxnId="{B21D2442-22BB-4406-8CC0-611B685E3B96}">
      <dgm:prSet/>
      <dgm:spPr/>
      <dgm:t>
        <a:bodyPr/>
        <a:lstStyle/>
        <a:p>
          <a:endParaRPr lang="en-US"/>
        </a:p>
      </dgm:t>
    </dgm:pt>
    <dgm:pt modelId="{1EF9E880-DF87-444C-8AB1-44E09C7CC8DE}" type="sibTrans" cxnId="{B21D2442-22BB-4406-8CC0-611B685E3B96}">
      <dgm:prSet/>
      <dgm:spPr/>
      <dgm:t>
        <a:bodyPr/>
        <a:lstStyle/>
        <a:p>
          <a:endParaRPr lang="en-US"/>
        </a:p>
      </dgm:t>
    </dgm:pt>
    <dgm:pt modelId="{43FD4F78-AEF6-4698-BC65-C0EAB5A61458}">
      <dgm:prSet/>
      <dgm:spPr/>
      <dgm:t>
        <a:bodyPr/>
        <a:lstStyle/>
        <a:p>
          <a:r>
            <a:rPr lang="en-US" dirty="0"/>
            <a:t>Operate within ‘planetary boundaries’ to maintain a safe operating space for humanity</a:t>
          </a:r>
        </a:p>
      </dgm:t>
    </dgm:pt>
    <dgm:pt modelId="{C6C51E37-45B2-40D2-ADD7-D8B8DE0C92B7}" type="parTrans" cxnId="{EFB857C5-98E8-46D8-8D83-A22A257D7FC6}">
      <dgm:prSet/>
      <dgm:spPr/>
      <dgm:t>
        <a:bodyPr/>
        <a:lstStyle/>
        <a:p>
          <a:endParaRPr lang="en-US"/>
        </a:p>
      </dgm:t>
    </dgm:pt>
    <dgm:pt modelId="{DC5D728E-4EBF-4015-BAED-01FB7F42FCEF}" type="sibTrans" cxnId="{EFB857C5-98E8-46D8-8D83-A22A257D7FC6}">
      <dgm:prSet/>
      <dgm:spPr/>
      <dgm:t>
        <a:bodyPr/>
        <a:lstStyle/>
        <a:p>
          <a:endParaRPr lang="en-US"/>
        </a:p>
      </dgm:t>
    </dgm:pt>
    <dgm:pt modelId="{266AB7F2-0003-4AD2-9898-F60F4E6B43C5}" type="pres">
      <dgm:prSet presAssocID="{7CD84765-5DCF-4A93-9757-43FD6CD10544}" presName="root" presStyleCnt="0">
        <dgm:presLayoutVars>
          <dgm:dir/>
          <dgm:resizeHandles val="exact"/>
        </dgm:presLayoutVars>
      </dgm:prSet>
      <dgm:spPr/>
    </dgm:pt>
    <dgm:pt modelId="{ABD1D8C3-7355-4CEE-B2EA-CC805E662504}" type="pres">
      <dgm:prSet presAssocID="{ADA8A9E0-E22F-4B6F-9242-B41C0EDF757D}" presName="compNode" presStyleCnt="0"/>
      <dgm:spPr/>
    </dgm:pt>
    <dgm:pt modelId="{4899FFE6-EC51-48A9-9459-B0F4BB84BB5F}" type="pres">
      <dgm:prSet presAssocID="{ADA8A9E0-E22F-4B6F-9242-B41C0EDF757D}" presName="bgRect" presStyleLbl="bgShp" presStyleIdx="0" presStyleCnt="4"/>
      <dgm:spPr/>
    </dgm:pt>
    <dgm:pt modelId="{C7AF563B-ABD7-4C20-9565-3E553FA9E548}" type="pres">
      <dgm:prSet presAssocID="{ADA8A9E0-E22F-4B6F-9242-B41C0EDF757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ycle Sign"/>
        </a:ext>
      </dgm:extLst>
    </dgm:pt>
    <dgm:pt modelId="{A3B959BF-C178-4014-8997-F26292A0B630}" type="pres">
      <dgm:prSet presAssocID="{ADA8A9E0-E22F-4B6F-9242-B41C0EDF757D}" presName="spaceRect" presStyleCnt="0"/>
      <dgm:spPr/>
    </dgm:pt>
    <dgm:pt modelId="{0C2D5D09-463B-4EE3-97C8-482F495DE6AF}" type="pres">
      <dgm:prSet presAssocID="{ADA8A9E0-E22F-4B6F-9242-B41C0EDF757D}" presName="parTx" presStyleLbl="revTx" presStyleIdx="0" presStyleCnt="4">
        <dgm:presLayoutVars>
          <dgm:chMax val="0"/>
          <dgm:chPref val="0"/>
        </dgm:presLayoutVars>
      </dgm:prSet>
      <dgm:spPr/>
    </dgm:pt>
    <dgm:pt modelId="{80B1EB8F-2D97-470D-A01B-E691B8951652}" type="pres">
      <dgm:prSet presAssocID="{D8BE648B-196E-4559-90BF-6FBDBE73F3BD}" presName="sibTrans" presStyleCnt="0"/>
      <dgm:spPr/>
    </dgm:pt>
    <dgm:pt modelId="{9E38890F-00EB-4C7E-97DF-ED00E18D2F20}" type="pres">
      <dgm:prSet presAssocID="{DFFCAC11-3D1E-4189-8134-83FFA1489D44}" presName="compNode" presStyleCnt="0"/>
      <dgm:spPr/>
    </dgm:pt>
    <dgm:pt modelId="{2679B551-F896-47BA-9215-ADC876EE34E2}" type="pres">
      <dgm:prSet presAssocID="{DFFCAC11-3D1E-4189-8134-83FFA1489D44}" presName="bgRect" presStyleLbl="bgShp" presStyleIdx="1" presStyleCnt="4"/>
      <dgm:spPr/>
    </dgm:pt>
    <dgm:pt modelId="{FAECE830-5B78-4D72-9ABA-0FD5FF9BCBD9}" type="pres">
      <dgm:prSet presAssocID="{DFFCAC11-3D1E-4189-8134-83FFA1489D4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rcles with Arrows"/>
        </a:ext>
      </dgm:extLst>
    </dgm:pt>
    <dgm:pt modelId="{E61C1EFC-979D-4F67-85AC-1663E83503E6}" type="pres">
      <dgm:prSet presAssocID="{DFFCAC11-3D1E-4189-8134-83FFA1489D44}" presName="spaceRect" presStyleCnt="0"/>
      <dgm:spPr/>
    </dgm:pt>
    <dgm:pt modelId="{4F5FF106-987F-44A5-9240-4BA131FE0744}" type="pres">
      <dgm:prSet presAssocID="{DFFCAC11-3D1E-4189-8134-83FFA1489D44}" presName="parTx" presStyleLbl="revTx" presStyleIdx="1" presStyleCnt="4">
        <dgm:presLayoutVars>
          <dgm:chMax val="0"/>
          <dgm:chPref val="0"/>
        </dgm:presLayoutVars>
      </dgm:prSet>
      <dgm:spPr/>
    </dgm:pt>
    <dgm:pt modelId="{0BAB0A87-DF5F-43A1-9FCA-FC10637A5D75}" type="pres">
      <dgm:prSet presAssocID="{310A5258-E193-4CCB-A511-851C743F7A1A}" presName="sibTrans" presStyleCnt="0"/>
      <dgm:spPr/>
    </dgm:pt>
    <dgm:pt modelId="{485A633F-2A42-4699-AEC7-C6682E171931}" type="pres">
      <dgm:prSet presAssocID="{F4BD2D78-244C-4353-98E5-41EE9EA41F17}" presName="compNode" presStyleCnt="0"/>
      <dgm:spPr/>
    </dgm:pt>
    <dgm:pt modelId="{D0FDEE17-7234-459E-8369-3A6BE3C1404A}" type="pres">
      <dgm:prSet presAssocID="{F4BD2D78-244C-4353-98E5-41EE9EA41F17}" presName="bgRect" presStyleLbl="bgShp" presStyleIdx="2" presStyleCnt="4"/>
      <dgm:spPr/>
    </dgm:pt>
    <dgm:pt modelId="{1242464E-FD8C-4C26-BD76-277C076A6DD6}" type="pres">
      <dgm:prSet presAssocID="{F4BD2D78-244C-4353-98E5-41EE9EA41F1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umpkin"/>
        </a:ext>
      </dgm:extLst>
    </dgm:pt>
    <dgm:pt modelId="{B5F5C202-40B8-43E0-AFD6-F94D372D9D43}" type="pres">
      <dgm:prSet presAssocID="{F4BD2D78-244C-4353-98E5-41EE9EA41F17}" presName="spaceRect" presStyleCnt="0"/>
      <dgm:spPr/>
    </dgm:pt>
    <dgm:pt modelId="{9A3DEDC3-258A-483C-B793-62B66F827949}" type="pres">
      <dgm:prSet presAssocID="{F4BD2D78-244C-4353-98E5-41EE9EA41F17}" presName="parTx" presStyleLbl="revTx" presStyleIdx="2" presStyleCnt="4">
        <dgm:presLayoutVars>
          <dgm:chMax val="0"/>
          <dgm:chPref val="0"/>
        </dgm:presLayoutVars>
      </dgm:prSet>
      <dgm:spPr/>
    </dgm:pt>
    <dgm:pt modelId="{047786DC-62DD-43FE-8295-050532FC0815}" type="pres">
      <dgm:prSet presAssocID="{1EF9E880-DF87-444C-8AB1-44E09C7CC8DE}" presName="sibTrans" presStyleCnt="0"/>
      <dgm:spPr/>
    </dgm:pt>
    <dgm:pt modelId="{BAD89977-8C1A-4D4C-9E6C-8ED323A5F395}" type="pres">
      <dgm:prSet presAssocID="{43FD4F78-AEF6-4698-BC65-C0EAB5A61458}" presName="compNode" presStyleCnt="0"/>
      <dgm:spPr/>
    </dgm:pt>
    <dgm:pt modelId="{CA8A76A5-5654-463C-95BE-B7817DB82C09}" type="pres">
      <dgm:prSet presAssocID="{43FD4F78-AEF6-4698-BC65-C0EAB5A61458}" presName="bgRect" presStyleLbl="bgShp" presStyleIdx="3" presStyleCnt="4"/>
      <dgm:spPr/>
    </dgm:pt>
    <dgm:pt modelId="{664B5400-DF6C-4651-8934-C5C6C9C2868A}" type="pres">
      <dgm:prSet presAssocID="{43FD4F78-AEF6-4698-BC65-C0EAB5A6145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lar system"/>
        </a:ext>
      </dgm:extLst>
    </dgm:pt>
    <dgm:pt modelId="{212FAF9B-D8D5-4B96-82FF-434A8F063E41}" type="pres">
      <dgm:prSet presAssocID="{43FD4F78-AEF6-4698-BC65-C0EAB5A61458}" presName="spaceRect" presStyleCnt="0"/>
      <dgm:spPr/>
    </dgm:pt>
    <dgm:pt modelId="{9E37346A-B9D7-466F-A26B-C7A1BE8F8490}" type="pres">
      <dgm:prSet presAssocID="{43FD4F78-AEF6-4698-BC65-C0EAB5A6145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3A69931-96DF-4C10-ACF2-D98B35E01EFA}" srcId="{7CD84765-5DCF-4A93-9757-43FD6CD10544}" destId="{DFFCAC11-3D1E-4189-8134-83FFA1489D44}" srcOrd="1" destOrd="0" parTransId="{733C533B-2C77-4593-81F4-550C0C4FE61A}" sibTransId="{310A5258-E193-4CCB-A511-851C743F7A1A}"/>
    <dgm:cxn modelId="{2776CC61-BA1B-40B0-9970-0DEB5E34A895}" type="presOf" srcId="{F4BD2D78-244C-4353-98E5-41EE9EA41F17}" destId="{9A3DEDC3-258A-483C-B793-62B66F827949}" srcOrd="0" destOrd="0" presId="urn:microsoft.com/office/officeart/2018/2/layout/IconVerticalSolidList"/>
    <dgm:cxn modelId="{B21D2442-22BB-4406-8CC0-611B685E3B96}" srcId="{7CD84765-5DCF-4A93-9757-43FD6CD10544}" destId="{F4BD2D78-244C-4353-98E5-41EE9EA41F17}" srcOrd="2" destOrd="0" parTransId="{9AAC6F89-411F-4D10-A08D-2464A679203D}" sibTransId="{1EF9E880-DF87-444C-8AB1-44E09C7CC8DE}"/>
    <dgm:cxn modelId="{09171A4D-AC40-4E1F-A22F-C17DE92B7DE4}" type="presOf" srcId="{43FD4F78-AEF6-4698-BC65-C0EAB5A61458}" destId="{9E37346A-B9D7-466F-A26B-C7A1BE8F8490}" srcOrd="0" destOrd="0" presId="urn:microsoft.com/office/officeart/2018/2/layout/IconVerticalSolidList"/>
    <dgm:cxn modelId="{E00ADDAD-BD49-4A9A-BB14-9DDA3CEA63E1}" type="presOf" srcId="{DFFCAC11-3D1E-4189-8134-83FFA1489D44}" destId="{4F5FF106-987F-44A5-9240-4BA131FE0744}" srcOrd="0" destOrd="0" presId="urn:microsoft.com/office/officeart/2018/2/layout/IconVerticalSolidList"/>
    <dgm:cxn modelId="{EFB857C5-98E8-46D8-8D83-A22A257D7FC6}" srcId="{7CD84765-5DCF-4A93-9757-43FD6CD10544}" destId="{43FD4F78-AEF6-4698-BC65-C0EAB5A61458}" srcOrd="3" destOrd="0" parTransId="{C6C51E37-45B2-40D2-ADD7-D8B8DE0C92B7}" sibTransId="{DC5D728E-4EBF-4015-BAED-01FB7F42FCEF}"/>
    <dgm:cxn modelId="{CB2126DE-A3D4-466A-8FA1-99A064A4245A}" srcId="{7CD84765-5DCF-4A93-9757-43FD6CD10544}" destId="{ADA8A9E0-E22F-4B6F-9242-B41C0EDF757D}" srcOrd="0" destOrd="0" parTransId="{A1727316-18C3-4B7E-A65E-64E3AF4ABB25}" sibTransId="{D8BE648B-196E-4559-90BF-6FBDBE73F3BD}"/>
    <dgm:cxn modelId="{DC6F65E3-95BB-451B-9BDC-2E992B3BB13A}" type="presOf" srcId="{ADA8A9E0-E22F-4B6F-9242-B41C0EDF757D}" destId="{0C2D5D09-463B-4EE3-97C8-482F495DE6AF}" srcOrd="0" destOrd="0" presId="urn:microsoft.com/office/officeart/2018/2/layout/IconVerticalSolidList"/>
    <dgm:cxn modelId="{A067C8F5-8B49-4A65-8C72-3CA21A459CC6}" type="presOf" srcId="{7CD84765-5DCF-4A93-9757-43FD6CD10544}" destId="{266AB7F2-0003-4AD2-9898-F60F4E6B43C5}" srcOrd="0" destOrd="0" presId="urn:microsoft.com/office/officeart/2018/2/layout/IconVerticalSolidList"/>
    <dgm:cxn modelId="{E7A9452D-86D3-46F1-92C3-F9D2D9A29927}" type="presParOf" srcId="{266AB7F2-0003-4AD2-9898-F60F4E6B43C5}" destId="{ABD1D8C3-7355-4CEE-B2EA-CC805E662504}" srcOrd="0" destOrd="0" presId="urn:microsoft.com/office/officeart/2018/2/layout/IconVerticalSolidList"/>
    <dgm:cxn modelId="{0584C8D5-FE32-48BD-ACBD-B5FD82AAD955}" type="presParOf" srcId="{ABD1D8C3-7355-4CEE-B2EA-CC805E662504}" destId="{4899FFE6-EC51-48A9-9459-B0F4BB84BB5F}" srcOrd="0" destOrd="0" presId="urn:microsoft.com/office/officeart/2018/2/layout/IconVerticalSolidList"/>
    <dgm:cxn modelId="{E4E6F2EF-88A3-4E0B-BAD4-44053B4371A1}" type="presParOf" srcId="{ABD1D8C3-7355-4CEE-B2EA-CC805E662504}" destId="{C7AF563B-ABD7-4C20-9565-3E553FA9E548}" srcOrd="1" destOrd="0" presId="urn:microsoft.com/office/officeart/2018/2/layout/IconVerticalSolidList"/>
    <dgm:cxn modelId="{E4CFD736-F624-4915-BFBE-AE71A4868732}" type="presParOf" srcId="{ABD1D8C3-7355-4CEE-B2EA-CC805E662504}" destId="{A3B959BF-C178-4014-8997-F26292A0B630}" srcOrd="2" destOrd="0" presId="urn:microsoft.com/office/officeart/2018/2/layout/IconVerticalSolidList"/>
    <dgm:cxn modelId="{3CE9A5DB-5704-4324-9C4F-D6FDE355CB42}" type="presParOf" srcId="{ABD1D8C3-7355-4CEE-B2EA-CC805E662504}" destId="{0C2D5D09-463B-4EE3-97C8-482F495DE6AF}" srcOrd="3" destOrd="0" presId="urn:microsoft.com/office/officeart/2018/2/layout/IconVerticalSolidList"/>
    <dgm:cxn modelId="{6EA23DFB-3AB6-4D42-B21E-316716214D28}" type="presParOf" srcId="{266AB7F2-0003-4AD2-9898-F60F4E6B43C5}" destId="{80B1EB8F-2D97-470D-A01B-E691B8951652}" srcOrd="1" destOrd="0" presId="urn:microsoft.com/office/officeart/2018/2/layout/IconVerticalSolidList"/>
    <dgm:cxn modelId="{6765D8A2-CC71-41E9-B56D-738A4FDB4BB5}" type="presParOf" srcId="{266AB7F2-0003-4AD2-9898-F60F4E6B43C5}" destId="{9E38890F-00EB-4C7E-97DF-ED00E18D2F20}" srcOrd="2" destOrd="0" presId="urn:microsoft.com/office/officeart/2018/2/layout/IconVerticalSolidList"/>
    <dgm:cxn modelId="{1A5AD752-434C-4383-A630-EE4211D4B14F}" type="presParOf" srcId="{9E38890F-00EB-4C7E-97DF-ED00E18D2F20}" destId="{2679B551-F896-47BA-9215-ADC876EE34E2}" srcOrd="0" destOrd="0" presId="urn:microsoft.com/office/officeart/2018/2/layout/IconVerticalSolidList"/>
    <dgm:cxn modelId="{585EC290-4625-4043-A51A-E08DAC870DCB}" type="presParOf" srcId="{9E38890F-00EB-4C7E-97DF-ED00E18D2F20}" destId="{FAECE830-5B78-4D72-9ABA-0FD5FF9BCBD9}" srcOrd="1" destOrd="0" presId="urn:microsoft.com/office/officeart/2018/2/layout/IconVerticalSolidList"/>
    <dgm:cxn modelId="{5F3E7206-E6C8-473B-AEB1-E8A250D706A7}" type="presParOf" srcId="{9E38890F-00EB-4C7E-97DF-ED00E18D2F20}" destId="{E61C1EFC-979D-4F67-85AC-1663E83503E6}" srcOrd="2" destOrd="0" presId="urn:microsoft.com/office/officeart/2018/2/layout/IconVerticalSolidList"/>
    <dgm:cxn modelId="{FFCA66C2-950C-4497-9E77-65C20D28CAC5}" type="presParOf" srcId="{9E38890F-00EB-4C7E-97DF-ED00E18D2F20}" destId="{4F5FF106-987F-44A5-9240-4BA131FE0744}" srcOrd="3" destOrd="0" presId="urn:microsoft.com/office/officeart/2018/2/layout/IconVerticalSolidList"/>
    <dgm:cxn modelId="{46E0A038-446F-4867-9AAA-E8A0801C657F}" type="presParOf" srcId="{266AB7F2-0003-4AD2-9898-F60F4E6B43C5}" destId="{0BAB0A87-DF5F-43A1-9FCA-FC10637A5D75}" srcOrd="3" destOrd="0" presId="urn:microsoft.com/office/officeart/2018/2/layout/IconVerticalSolidList"/>
    <dgm:cxn modelId="{FF210503-BDC9-41AF-9E38-00D36949D227}" type="presParOf" srcId="{266AB7F2-0003-4AD2-9898-F60F4E6B43C5}" destId="{485A633F-2A42-4699-AEC7-C6682E171931}" srcOrd="4" destOrd="0" presId="urn:microsoft.com/office/officeart/2018/2/layout/IconVerticalSolidList"/>
    <dgm:cxn modelId="{85699D93-3E83-475D-A2CA-001CDF3A5979}" type="presParOf" srcId="{485A633F-2A42-4699-AEC7-C6682E171931}" destId="{D0FDEE17-7234-459E-8369-3A6BE3C1404A}" srcOrd="0" destOrd="0" presId="urn:microsoft.com/office/officeart/2018/2/layout/IconVerticalSolidList"/>
    <dgm:cxn modelId="{AC3754F7-054D-430D-9160-EC270879DDDA}" type="presParOf" srcId="{485A633F-2A42-4699-AEC7-C6682E171931}" destId="{1242464E-FD8C-4C26-BD76-277C076A6DD6}" srcOrd="1" destOrd="0" presId="urn:microsoft.com/office/officeart/2018/2/layout/IconVerticalSolidList"/>
    <dgm:cxn modelId="{4EE51947-A3A5-464A-B04D-04923E8BA083}" type="presParOf" srcId="{485A633F-2A42-4699-AEC7-C6682E171931}" destId="{B5F5C202-40B8-43E0-AFD6-F94D372D9D43}" srcOrd="2" destOrd="0" presId="urn:microsoft.com/office/officeart/2018/2/layout/IconVerticalSolidList"/>
    <dgm:cxn modelId="{35CC02D7-7D25-4456-82DC-148F1235A245}" type="presParOf" srcId="{485A633F-2A42-4699-AEC7-C6682E171931}" destId="{9A3DEDC3-258A-483C-B793-62B66F827949}" srcOrd="3" destOrd="0" presId="urn:microsoft.com/office/officeart/2018/2/layout/IconVerticalSolidList"/>
    <dgm:cxn modelId="{E6F25256-31DA-4A42-AFD6-BE6E5C291E7E}" type="presParOf" srcId="{266AB7F2-0003-4AD2-9898-F60F4E6B43C5}" destId="{047786DC-62DD-43FE-8295-050532FC0815}" srcOrd="5" destOrd="0" presId="urn:microsoft.com/office/officeart/2018/2/layout/IconVerticalSolidList"/>
    <dgm:cxn modelId="{31D82DD7-0F5C-42D5-BEEB-5146BF8B77D3}" type="presParOf" srcId="{266AB7F2-0003-4AD2-9898-F60F4E6B43C5}" destId="{BAD89977-8C1A-4D4C-9E6C-8ED323A5F395}" srcOrd="6" destOrd="0" presId="urn:microsoft.com/office/officeart/2018/2/layout/IconVerticalSolidList"/>
    <dgm:cxn modelId="{E2882C6E-E0F4-4124-A23B-C8AD179519FF}" type="presParOf" srcId="{BAD89977-8C1A-4D4C-9E6C-8ED323A5F395}" destId="{CA8A76A5-5654-463C-95BE-B7817DB82C09}" srcOrd="0" destOrd="0" presId="urn:microsoft.com/office/officeart/2018/2/layout/IconVerticalSolidList"/>
    <dgm:cxn modelId="{A3202E36-ACD6-4E34-B07D-EF62774CBCD3}" type="presParOf" srcId="{BAD89977-8C1A-4D4C-9E6C-8ED323A5F395}" destId="{664B5400-DF6C-4651-8934-C5C6C9C2868A}" srcOrd="1" destOrd="0" presId="urn:microsoft.com/office/officeart/2018/2/layout/IconVerticalSolidList"/>
    <dgm:cxn modelId="{E495D950-FCD7-437A-84C6-749BFB9EF604}" type="presParOf" srcId="{BAD89977-8C1A-4D4C-9E6C-8ED323A5F395}" destId="{212FAF9B-D8D5-4B96-82FF-434A8F063E41}" srcOrd="2" destOrd="0" presId="urn:microsoft.com/office/officeart/2018/2/layout/IconVerticalSolidList"/>
    <dgm:cxn modelId="{88B922B2-7A52-4374-9ED5-DED12818298B}" type="presParOf" srcId="{BAD89977-8C1A-4D4C-9E6C-8ED323A5F395}" destId="{9E37346A-B9D7-466F-A26B-C7A1BE8F849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1BC498-7E1D-41A1-9486-F000A17E75A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D343FFE-5B3D-40FF-BD7F-B1142FFC7238}">
      <dgm:prSet/>
      <dgm:spPr/>
      <dgm:t>
        <a:bodyPr/>
        <a:lstStyle/>
        <a:p>
          <a:r>
            <a:rPr lang="en-US" dirty="0"/>
            <a:t>Material efficiency + circular flows are essential to reach net‑zero industry</a:t>
          </a:r>
        </a:p>
      </dgm:t>
    </dgm:pt>
    <dgm:pt modelId="{6A95C25E-192A-4688-B61C-FA8EEB599497}" type="parTrans" cxnId="{D493EF4E-7749-41A6-ACC4-9CA6ADA5ECB6}">
      <dgm:prSet/>
      <dgm:spPr/>
      <dgm:t>
        <a:bodyPr/>
        <a:lstStyle/>
        <a:p>
          <a:endParaRPr lang="en-US"/>
        </a:p>
      </dgm:t>
    </dgm:pt>
    <dgm:pt modelId="{2029362B-B036-4230-B50D-18805561FD58}" type="sibTrans" cxnId="{D493EF4E-7749-41A6-ACC4-9CA6ADA5ECB6}">
      <dgm:prSet/>
      <dgm:spPr/>
      <dgm:t>
        <a:bodyPr/>
        <a:lstStyle/>
        <a:p>
          <a:endParaRPr lang="en-US"/>
        </a:p>
      </dgm:t>
    </dgm:pt>
    <dgm:pt modelId="{581C8C37-01BB-4ED0-B5BD-5DB60A03551B}">
      <dgm:prSet/>
      <dgm:spPr/>
      <dgm:t>
        <a:bodyPr/>
        <a:lstStyle/>
        <a:p>
          <a:r>
            <a:rPr lang="en-US" dirty="0"/>
            <a:t>Pair process </a:t>
          </a:r>
          <a:r>
            <a:rPr lang="en-US" dirty="0" err="1"/>
            <a:t>decarbonisation</a:t>
          </a:r>
          <a:r>
            <a:rPr lang="en-US" dirty="0"/>
            <a:t> (electrification, renewables, fuel switching) with demand reduction</a:t>
          </a:r>
        </a:p>
      </dgm:t>
    </dgm:pt>
    <dgm:pt modelId="{E11E4C31-ACE7-4094-B933-315333FD8437}" type="parTrans" cxnId="{74992F69-B9CC-4D10-8E61-17A4C5BEC428}">
      <dgm:prSet/>
      <dgm:spPr/>
      <dgm:t>
        <a:bodyPr/>
        <a:lstStyle/>
        <a:p>
          <a:endParaRPr lang="en-US"/>
        </a:p>
      </dgm:t>
    </dgm:pt>
    <dgm:pt modelId="{54227E6D-C879-49E2-A70B-64724F9B685B}" type="sibTrans" cxnId="{74992F69-B9CC-4D10-8E61-17A4C5BEC428}">
      <dgm:prSet/>
      <dgm:spPr/>
      <dgm:t>
        <a:bodyPr/>
        <a:lstStyle/>
        <a:p>
          <a:endParaRPr lang="en-US"/>
        </a:p>
      </dgm:t>
    </dgm:pt>
    <dgm:pt modelId="{8CC83C0F-6B58-4874-9325-9B00A77D8F0C}">
      <dgm:prSet/>
      <dgm:spPr/>
      <dgm:t>
        <a:bodyPr/>
        <a:lstStyle/>
        <a:p>
          <a:r>
            <a:rPr lang="en-US" dirty="0"/>
            <a:t>Policy levers: standards, carbon disclosure, green public procurement, demand‑side pull</a:t>
          </a:r>
        </a:p>
      </dgm:t>
    </dgm:pt>
    <dgm:pt modelId="{541840B9-7075-4584-BA83-EBCE8A6B3C7B}" type="parTrans" cxnId="{ACD31338-5D97-4C43-BB36-59DEB7F8BCCF}">
      <dgm:prSet/>
      <dgm:spPr/>
      <dgm:t>
        <a:bodyPr/>
        <a:lstStyle/>
        <a:p>
          <a:endParaRPr lang="en-US"/>
        </a:p>
      </dgm:t>
    </dgm:pt>
    <dgm:pt modelId="{8A14F83A-A6D1-4942-9DBF-20C51B570573}" type="sibTrans" cxnId="{ACD31338-5D97-4C43-BB36-59DEB7F8BCCF}">
      <dgm:prSet/>
      <dgm:spPr/>
      <dgm:t>
        <a:bodyPr/>
        <a:lstStyle/>
        <a:p>
          <a:endParaRPr lang="en-US"/>
        </a:p>
      </dgm:t>
    </dgm:pt>
    <dgm:pt modelId="{F24D5C8A-5250-4C58-953E-598F9A90D9D4}" type="pres">
      <dgm:prSet presAssocID="{451BC498-7E1D-41A1-9486-F000A17E75A6}" presName="root" presStyleCnt="0">
        <dgm:presLayoutVars>
          <dgm:dir/>
          <dgm:resizeHandles val="exact"/>
        </dgm:presLayoutVars>
      </dgm:prSet>
      <dgm:spPr/>
    </dgm:pt>
    <dgm:pt modelId="{F85DCBD4-A676-4CBA-92EB-326E3756E46D}" type="pres">
      <dgm:prSet presAssocID="{4D343FFE-5B3D-40FF-BD7F-B1142FFC7238}" presName="compNode" presStyleCnt="0"/>
      <dgm:spPr/>
    </dgm:pt>
    <dgm:pt modelId="{14660FBA-2543-48D4-8B0F-5FB0DA7F4FE8}" type="pres">
      <dgm:prSet presAssocID="{4D343FFE-5B3D-40FF-BD7F-B1142FFC7238}" presName="bgRect" presStyleLbl="bgShp" presStyleIdx="0" presStyleCnt="3"/>
      <dgm:spPr/>
    </dgm:pt>
    <dgm:pt modelId="{8C41AA99-72DC-4DFF-BB82-90C9C171E8A4}" type="pres">
      <dgm:prSet presAssocID="{4D343FFE-5B3D-40FF-BD7F-B1142FFC723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35E7816A-2343-45F6-9F28-8A5B232AA6BB}" type="pres">
      <dgm:prSet presAssocID="{4D343FFE-5B3D-40FF-BD7F-B1142FFC7238}" presName="spaceRect" presStyleCnt="0"/>
      <dgm:spPr/>
    </dgm:pt>
    <dgm:pt modelId="{A909CA5B-B3F2-49F4-8852-7C15CF692E7B}" type="pres">
      <dgm:prSet presAssocID="{4D343FFE-5B3D-40FF-BD7F-B1142FFC7238}" presName="parTx" presStyleLbl="revTx" presStyleIdx="0" presStyleCnt="3">
        <dgm:presLayoutVars>
          <dgm:chMax val="0"/>
          <dgm:chPref val="0"/>
        </dgm:presLayoutVars>
      </dgm:prSet>
      <dgm:spPr/>
    </dgm:pt>
    <dgm:pt modelId="{2FE6E482-5B12-4468-8A3A-2197BF6368F2}" type="pres">
      <dgm:prSet presAssocID="{2029362B-B036-4230-B50D-18805561FD58}" presName="sibTrans" presStyleCnt="0"/>
      <dgm:spPr/>
    </dgm:pt>
    <dgm:pt modelId="{AA4FA7E0-3547-49B9-9D54-9214569D9596}" type="pres">
      <dgm:prSet presAssocID="{581C8C37-01BB-4ED0-B5BD-5DB60A03551B}" presName="compNode" presStyleCnt="0"/>
      <dgm:spPr/>
    </dgm:pt>
    <dgm:pt modelId="{7273B0C2-7B06-43D1-98B3-F5D2F627FF2A}" type="pres">
      <dgm:prSet presAssocID="{581C8C37-01BB-4ED0-B5BD-5DB60A03551B}" presName="bgRect" presStyleLbl="bgShp" presStyleIdx="1" presStyleCnt="3"/>
      <dgm:spPr/>
    </dgm:pt>
    <dgm:pt modelId="{AEBDE270-09C4-43DE-A021-4B47269B1404}" type="pres">
      <dgm:prSet presAssocID="{581C8C37-01BB-4ED0-B5BD-5DB60A03551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ctric Car"/>
        </a:ext>
      </dgm:extLst>
    </dgm:pt>
    <dgm:pt modelId="{C4734E6E-791C-4F51-A642-C91F63CE3A2E}" type="pres">
      <dgm:prSet presAssocID="{581C8C37-01BB-4ED0-B5BD-5DB60A03551B}" presName="spaceRect" presStyleCnt="0"/>
      <dgm:spPr/>
    </dgm:pt>
    <dgm:pt modelId="{9C9721A3-2868-45E5-B900-49C31F11534F}" type="pres">
      <dgm:prSet presAssocID="{581C8C37-01BB-4ED0-B5BD-5DB60A03551B}" presName="parTx" presStyleLbl="revTx" presStyleIdx="1" presStyleCnt="3">
        <dgm:presLayoutVars>
          <dgm:chMax val="0"/>
          <dgm:chPref val="0"/>
        </dgm:presLayoutVars>
      </dgm:prSet>
      <dgm:spPr/>
    </dgm:pt>
    <dgm:pt modelId="{16BA54A5-22C0-4497-81F7-4AAF6E41469D}" type="pres">
      <dgm:prSet presAssocID="{54227E6D-C879-49E2-A70B-64724F9B685B}" presName="sibTrans" presStyleCnt="0"/>
      <dgm:spPr/>
    </dgm:pt>
    <dgm:pt modelId="{B43F8569-0E07-450B-A7B0-BC7A60BAF002}" type="pres">
      <dgm:prSet presAssocID="{8CC83C0F-6B58-4874-9325-9B00A77D8F0C}" presName="compNode" presStyleCnt="0"/>
      <dgm:spPr/>
    </dgm:pt>
    <dgm:pt modelId="{15B37574-4091-4EE5-A889-AE2C692F6B0D}" type="pres">
      <dgm:prSet presAssocID="{8CC83C0F-6B58-4874-9325-9B00A77D8F0C}" presName="bgRect" presStyleLbl="bgShp" presStyleIdx="2" presStyleCnt="3"/>
      <dgm:spPr/>
    </dgm:pt>
    <dgm:pt modelId="{810093DD-3623-4C86-B888-D43D71233ADE}" type="pres">
      <dgm:prSet presAssocID="{8CC83C0F-6B58-4874-9325-9B00A77D8F0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mill"/>
        </a:ext>
      </dgm:extLst>
    </dgm:pt>
    <dgm:pt modelId="{0BE6CD29-D4A9-436A-8E68-9514BFB39943}" type="pres">
      <dgm:prSet presAssocID="{8CC83C0F-6B58-4874-9325-9B00A77D8F0C}" presName="spaceRect" presStyleCnt="0"/>
      <dgm:spPr/>
    </dgm:pt>
    <dgm:pt modelId="{42A89E5B-5A1C-451B-8997-FF8F8624E583}" type="pres">
      <dgm:prSet presAssocID="{8CC83C0F-6B58-4874-9325-9B00A77D8F0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CD31338-5D97-4C43-BB36-59DEB7F8BCCF}" srcId="{451BC498-7E1D-41A1-9486-F000A17E75A6}" destId="{8CC83C0F-6B58-4874-9325-9B00A77D8F0C}" srcOrd="2" destOrd="0" parTransId="{541840B9-7075-4584-BA83-EBCE8A6B3C7B}" sibTransId="{8A14F83A-A6D1-4942-9DBF-20C51B570573}"/>
    <dgm:cxn modelId="{74992F69-B9CC-4D10-8E61-17A4C5BEC428}" srcId="{451BC498-7E1D-41A1-9486-F000A17E75A6}" destId="{581C8C37-01BB-4ED0-B5BD-5DB60A03551B}" srcOrd="1" destOrd="0" parTransId="{E11E4C31-ACE7-4094-B933-315333FD8437}" sibTransId="{54227E6D-C879-49E2-A70B-64724F9B685B}"/>
    <dgm:cxn modelId="{D493EF4E-7749-41A6-ACC4-9CA6ADA5ECB6}" srcId="{451BC498-7E1D-41A1-9486-F000A17E75A6}" destId="{4D343FFE-5B3D-40FF-BD7F-B1142FFC7238}" srcOrd="0" destOrd="0" parTransId="{6A95C25E-192A-4688-B61C-FA8EEB599497}" sibTransId="{2029362B-B036-4230-B50D-18805561FD58}"/>
    <dgm:cxn modelId="{D58DD397-09FF-4807-9099-1D46273BEE3E}" type="presOf" srcId="{4D343FFE-5B3D-40FF-BD7F-B1142FFC7238}" destId="{A909CA5B-B3F2-49F4-8852-7C15CF692E7B}" srcOrd="0" destOrd="0" presId="urn:microsoft.com/office/officeart/2018/2/layout/IconVerticalSolidList"/>
    <dgm:cxn modelId="{BECEE5AE-0486-4E0E-94D0-72CA4B7C3759}" type="presOf" srcId="{581C8C37-01BB-4ED0-B5BD-5DB60A03551B}" destId="{9C9721A3-2868-45E5-B900-49C31F11534F}" srcOrd="0" destOrd="0" presId="urn:microsoft.com/office/officeart/2018/2/layout/IconVerticalSolidList"/>
    <dgm:cxn modelId="{B680C0CB-26C5-4BE3-AA3C-D2F4EDCDCD6E}" type="presOf" srcId="{8CC83C0F-6B58-4874-9325-9B00A77D8F0C}" destId="{42A89E5B-5A1C-451B-8997-FF8F8624E583}" srcOrd="0" destOrd="0" presId="urn:microsoft.com/office/officeart/2018/2/layout/IconVerticalSolidList"/>
    <dgm:cxn modelId="{2B2BC3CE-5A1D-4EBB-9D04-907C8B8006D0}" type="presOf" srcId="{451BC498-7E1D-41A1-9486-F000A17E75A6}" destId="{F24D5C8A-5250-4C58-953E-598F9A90D9D4}" srcOrd="0" destOrd="0" presId="urn:microsoft.com/office/officeart/2018/2/layout/IconVerticalSolidList"/>
    <dgm:cxn modelId="{D5B48F7C-4045-49F8-9ECD-9C9AF654AAF2}" type="presParOf" srcId="{F24D5C8A-5250-4C58-953E-598F9A90D9D4}" destId="{F85DCBD4-A676-4CBA-92EB-326E3756E46D}" srcOrd="0" destOrd="0" presId="urn:microsoft.com/office/officeart/2018/2/layout/IconVerticalSolidList"/>
    <dgm:cxn modelId="{BD5705EF-B827-41E3-BDD3-D5E32E2FBABC}" type="presParOf" srcId="{F85DCBD4-A676-4CBA-92EB-326E3756E46D}" destId="{14660FBA-2543-48D4-8B0F-5FB0DA7F4FE8}" srcOrd="0" destOrd="0" presId="urn:microsoft.com/office/officeart/2018/2/layout/IconVerticalSolidList"/>
    <dgm:cxn modelId="{57526D8F-7D5F-4AF8-B549-A75C26845E9D}" type="presParOf" srcId="{F85DCBD4-A676-4CBA-92EB-326E3756E46D}" destId="{8C41AA99-72DC-4DFF-BB82-90C9C171E8A4}" srcOrd="1" destOrd="0" presId="urn:microsoft.com/office/officeart/2018/2/layout/IconVerticalSolidList"/>
    <dgm:cxn modelId="{C4A17AC0-A2FE-4239-ACE5-69784C7A86EF}" type="presParOf" srcId="{F85DCBD4-A676-4CBA-92EB-326E3756E46D}" destId="{35E7816A-2343-45F6-9F28-8A5B232AA6BB}" srcOrd="2" destOrd="0" presId="urn:microsoft.com/office/officeart/2018/2/layout/IconVerticalSolidList"/>
    <dgm:cxn modelId="{CD9994B2-D08D-4DE1-A650-F54E001321F0}" type="presParOf" srcId="{F85DCBD4-A676-4CBA-92EB-326E3756E46D}" destId="{A909CA5B-B3F2-49F4-8852-7C15CF692E7B}" srcOrd="3" destOrd="0" presId="urn:microsoft.com/office/officeart/2018/2/layout/IconVerticalSolidList"/>
    <dgm:cxn modelId="{9663B780-F62B-4D9C-A750-9E5532326B9C}" type="presParOf" srcId="{F24D5C8A-5250-4C58-953E-598F9A90D9D4}" destId="{2FE6E482-5B12-4468-8A3A-2197BF6368F2}" srcOrd="1" destOrd="0" presId="urn:microsoft.com/office/officeart/2018/2/layout/IconVerticalSolidList"/>
    <dgm:cxn modelId="{B7A0EF1E-5983-40B7-A3E0-C9A7F08BE85D}" type="presParOf" srcId="{F24D5C8A-5250-4C58-953E-598F9A90D9D4}" destId="{AA4FA7E0-3547-49B9-9D54-9214569D9596}" srcOrd="2" destOrd="0" presId="urn:microsoft.com/office/officeart/2018/2/layout/IconVerticalSolidList"/>
    <dgm:cxn modelId="{547C41EA-DA09-44E1-8D42-3A5AF35F85EF}" type="presParOf" srcId="{AA4FA7E0-3547-49B9-9D54-9214569D9596}" destId="{7273B0C2-7B06-43D1-98B3-F5D2F627FF2A}" srcOrd="0" destOrd="0" presId="urn:microsoft.com/office/officeart/2018/2/layout/IconVerticalSolidList"/>
    <dgm:cxn modelId="{1C628A59-3046-4038-AF0B-995F93D113FA}" type="presParOf" srcId="{AA4FA7E0-3547-49B9-9D54-9214569D9596}" destId="{AEBDE270-09C4-43DE-A021-4B47269B1404}" srcOrd="1" destOrd="0" presId="urn:microsoft.com/office/officeart/2018/2/layout/IconVerticalSolidList"/>
    <dgm:cxn modelId="{314F70BA-4D7B-4226-B471-54C525701DE7}" type="presParOf" srcId="{AA4FA7E0-3547-49B9-9D54-9214569D9596}" destId="{C4734E6E-791C-4F51-A642-C91F63CE3A2E}" srcOrd="2" destOrd="0" presId="urn:microsoft.com/office/officeart/2018/2/layout/IconVerticalSolidList"/>
    <dgm:cxn modelId="{CAE09BF3-1980-42CD-9180-3A5B88E2961B}" type="presParOf" srcId="{AA4FA7E0-3547-49B9-9D54-9214569D9596}" destId="{9C9721A3-2868-45E5-B900-49C31F11534F}" srcOrd="3" destOrd="0" presId="urn:microsoft.com/office/officeart/2018/2/layout/IconVerticalSolidList"/>
    <dgm:cxn modelId="{30684B80-3E7B-4FB9-A1AE-C9AF0300E463}" type="presParOf" srcId="{F24D5C8A-5250-4C58-953E-598F9A90D9D4}" destId="{16BA54A5-22C0-4497-81F7-4AAF6E41469D}" srcOrd="3" destOrd="0" presId="urn:microsoft.com/office/officeart/2018/2/layout/IconVerticalSolidList"/>
    <dgm:cxn modelId="{E1ADDF08-6A5B-4A65-907C-1AAE19AB3BB1}" type="presParOf" srcId="{F24D5C8A-5250-4C58-953E-598F9A90D9D4}" destId="{B43F8569-0E07-450B-A7B0-BC7A60BAF002}" srcOrd="4" destOrd="0" presId="urn:microsoft.com/office/officeart/2018/2/layout/IconVerticalSolidList"/>
    <dgm:cxn modelId="{AD5C4E4B-6075-4734-AAE4-E4F36B34417B}" type="presParOf" srcId="{B43F8569-0E07-450B-A7B0-BC7A60BAF002}" destId="{15B37574-4091-4EE5-A889-AE2C692F6B0D}" srcOrd="0" destOrd="0" presId="urn:microsoft.com/office/officeart/2018/2/layout/IconVerticalSolidList"/>
    <dgm:cxn modelId="{1AB26761-9365-4BE3-A645-3022E2606CC0}" type="presParOf" srcId="{B43F8569-0E07-450B-A7B0-BC7A60BAF002}" destId="{810093DD-3623-4C86-B888-D43D71233ADE}" srcOrd="1" destOrd="0" presId="urn:microsoft.com/office/officeart/2018/2/layout/IconVerticalSolidList"/>
    <dgm:cxn modelId="{42033505-C44A-401D-A68A-B51AC56C8DA5}" type="presParOf" srcId="{B43F8569-0E07-450B-A7B0-BC7A60BAF002}" destId="{0BE6CD29-D4A9-436A-8E68-9514BFB39943}" srcOrd="2" destOrd="0" presId="urn:microsoft.com/office/officeart/2018/2/layout/IconVerticalSolidList"/>
    <dgm:cxn modelId="{2F006811-A68F-4285-BCE2-94FEA30E9E4D}" type="presParOf" srcId="{B43F8569-0E07-450B-A7B0-BC7A60BAF002}" destId="{42A89E5B-5A1C-451B-8997-FF8F8624E58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03870E-288A-4FFA-94BD-01984E0D03C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202B7C3-F80A-4F80-B3C8-50B8E505BB1A}">
      <dgm:prSet/>
      <dgm:spPr/>
      <dgm:t>
        <a:bodyPr/>
        <a:lstStyle/>
        <a:p>
          <a:r>
            <a:rPr lang="en-US" dirty="0"/>
            <a:t>Design for durability, repairability, modularity, remanufacture, and high‑quality recycling</a:t>
          </a:r>
        </a:p>
      </dgm:t>
    </dgm:pt>
    <dgm:pt modelId="{218A20D7-85C9-4D2F-864A-991475CD53F1}" type="parTrans" cxnId="{FC71A176-9D8E-40ED-9815-130B38C4865E}">
      <dgm:prSet/>
      <dgm:spPr/>
      <dgm:t>
        <a:bodyPr/>
        <a:lstStyle/>
        <a:p>
          <a:endParaRPr lang="en-US"/>
        </a:p>
      </dgm:t>
    </dgm:pt>
    <dgm:pt modelId="{87308149-FDF5-4E8D-9C45-6FD2C40A1E69}" type="sibTrans" cxnId="{FC71A176-9D8E-40ED-9815-130B38C4865E}">
      <dgm:prSet/>
      <dgm:spPr/>
      <dgm:t>
        <a:bodyPr/>
        <a:lstStyle/>
        <a:p>
          <a:endParaRPr lang="en-US"/>
        </a:p>
      </dgm:t>
    </dgm:pt>
    <dgm:pt modelId="{E47C96F3-C0DC-4737-977D-8902D3DA0827}">
      <dgm:prSet/>
      <dgm:spPr/>
      <dgm:t>
        <a:bodyPr/>
        <a:lstStyle/>
        <a:p>
          <a:r>
            <a:rPr lang="en-US" dirty="0"/>
            <a:t>Smart alloys, coatings, and joining methods enable multiple lifecycles and easy disassembly</a:t>
          </a:r>
        </a:p>
      </dgm:t>
    </dgm:pt>
    <dgm:pt modelId="{D44C9C20-6D8F-4DC8-ABD8-097DE661D5AC}" type="parTrans" cxnId="{462CCF44-A915-4461-BA1D-603C5D5E0748}">
      <dgm:prSet/>
      <dgm:spPr/>
      <dgm:t>
        <a:bodyPr/>
        <a:lstStyle/>
        <a:p>
          <a:endParaRPr lang="en-US"/>
        </a:p>
      </dgm:t>
    </dgm:pt>
    <dgm:pt modelId="{3F1D87A6-3F1D-4AFA-80C1-6F14F0CF5ED5}" type="sibTrans" cxnId="{462CCF44-A915-4461-BA1D-603C5D5E0748}">
      <dgm:prSet/>
      <dgm:spPr/>
      <dgm:t>
        <a:bodyPr/>
        <a:lstStyle/>
        <a:p>
          <a:endParaRPr lang="en-US"/>
        </a:p>
      </dgm:t>
    </dgm:pt>
    <dgm:pt modelId="{67226DAF-E930-4FD1-A0C4-7DE22099BF95}">
      <dgm:prSet/>
      <dgm:spPr/>
      <dgm:t>
        <a:bodyPr/>
        <a:lstStyle/>
        <a:p>
          <a:r>
            <a:rPr lang="en-US" dirty="0"/>
            <a:t>Digital product passports &amp; traceability solutions to track composition and provenance</a:t>
          </a:r>
        </a:p>
      </dgm:t>
    </dgm:pt>
    <dgm:pt modelId="{CD536195-4969-470D-9264-6C46E8D0CA79}" type="parTrans" cxnId="{D20D2725-2563-424F-A583-DCFA83482477}">
      <dgm:prSet/>
      <dgm:spPr/>
      <dgm:t>
        <a:bodyPr/>
        <a:lstStyle/>
        <a:p>
          <a:endParaRPr lang="en-US"/>
        </a:p>
      </dgm:t>
    </dgm:pt>
    <dgm:pt modelId="{6EBD4A49-97C8-4706-B241-79E519E9531A}" type="sibTrans" cxnId="{D20D2725-2563-424F-A583-DCFA83482477}">
      <dgm:prSet/>
      <dgm:spPr/>
      <dgm:t>
        <a:bodyPr/>
        <a:lstStyle/>
        <a:p>
          <a:endParaRPr lang="en-US"/>
        </a:p>
      </dgm:t>
    </dgm:pt>
    <dgm:pt modelId="{F20C5F79-67EC-418E-A8E9-AE981333DD4B}" type="pres">
      <dgm:prSet presAssocID="{4B03870E-288A-4FFA-94BD-01984E0D03C5}" presName="root" presStyleCnt="0">
        <dgm:presLayoutVars>
          <dgm:dir/>
          <dgm:resizeHandles val="exact"/>
        </dgm:presLayoutVars>
      </dgm:prSet>
      <dgm:spPr/>
    </dgm:pt>
    <dgm:pt modelId="{E11863A2-D3DB-4657-A9F0-606BB64250DA}" type="pres">
      <dgm:prSet presAssocID="{4202B7C3-F80A-4F80-B3C8-50B8E505BB1A}" presName="compNode" presStyleCnt="0"/>
      <dgm:spPr/>
    </dgm:pt>
    <dgm:pt modelId="{E49DF0EF-F056-4FD7-9FB1-ABAAEBA08FD9}" type="pres">
      <dgm:prSet presAssocID="{4202B7C3-F80A-4F80-B3C8-50B8E505BB1A}" presName="bgRect" presStyleLbl="bgShp" presStyleIdx="0" presStyleCnt="3"/>
      <dgm:spPr/>
    </dgm:pt>
    <dgm:pt modelId="{F995F238-9F03-47AF-A918-055CD1C80118}" type="pres">
      <dgm:prSet presAssocID="{4202B7C3-F80A-4F80-B3C8-50B8E505BB1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ycle"/>
        </a:ext>
      </dgm:extLst>
    </dgm:pt>
    <dgm:pt modelId="{DACE2E17-B3C5-42C8-BD6F-1117CA73041C}" type="pres">
      <dgm:prSet presAssocID="{4202B7C3-F80A-4F80-B3C8-50B8E505BB1A}" presName="spaceRect" presStyleCnt="0"/>
      <dgm:spPr/>
    </dgm:pt>
    <dgm:pt modelId="{5FEFECA3-4D61-47FD-83CF-F8F1F99F0BF7}" type="pres">
      <dgm:prSet presAssocID="{4202B7C3-F80A-4F80-B3C8-50B8E505BB1A}" presName="parTx" presStyleLbl="revTx" presStyleIdx="0" presStyleCnt="3">
        <dgm:presLayoutVars>
          <dgm:chMax val="0"/>
          <dgm:chPref val="0"/>
        </dgm:presLayoutVars>
      </dgm:prSet>
      <dgm:spPr/>
    </dgm:pt>
    <dgm:pt modelId="{77868A26-BA95-43F4-956D-EBCA5EC5770A}" type="pres">
      <dgm:prSet presAssocID="{87308149-FDF5-4E8D-9C45-6FD2C40A1E69}" presName="sibTrans" presStyleCnt="0"/>
      <dgm:spPr/>
    </dgm:pt>
    <dgm:pt modelId="{7731382A-3C5E-4DB0-A85D-D89FDBD429E0}" type="pres">
      <dgm:prSet presAssocID="{E47C96F3-C0DC-4737-977D-8902D3DA0827}" presName="compNode" presStyleCnt="0"/>
      <dgm:spPr/>
    </dgm:pt>
    <dgm:pt modelId="{BD06E302-1AA4-4653-8C8C-EF932F9984DA}" type="pres">
      <dgm:prSet presAssocID="{E47C96F3-C0DC-4737-977D-8902D3DA0827}" presName="bgRect" presStyleLbl="bgShp" presStyleIdx="1" presStyleCnt="3"/>
      <dgm:spPr/>
    </dgm:pt>
    <dgm:pt modelId="{D5013361-548B-4077-B7F8-48E5BD105FB8}" type="pres">
      <dgm:prSet presAssocID="{E47C96F3-C0DC-4737-977D-8902D3DA082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330A26D3-74DD-4627-94AC-644A48A41865}" type="pres">
      <dgm:prSet presAssocID="{E47C96F3-C0DC-4737-977D-8902D3DA0827}" presName="spaceRect" presStyleCnt="0"/>
      <dgm:spPr/>
    </dgm:pt>
    <dgm:pt modelId="{F31A671E-8332-48B1-AA63-62E707BCF24A}" type="pres">
      <dgm:prSet presAssocID="{E47C96F3-C0DC-4737-977D-8902D3DA0827}" presName="parTx" presStyleLbl="revTx" presStyleIdx="1" presStyleCnt="3">
        <dgm:presLayoutVars>
          <dgm:chMax val="0"/>
          <dgm:chPref val="0"/>
        </dgm:presLayoutVars>
      </dgm:prSet>
      <dgm:spPr/>
    </dgm:pt>
    <dgm:pt modelId="{0B23455F-C48C-4438-A362-97792D52D275}" type="pres">
      <dgm:prSet presAssocID="{3F1D87A6-3F1D-4AFA-80C1-6F14F0CF5ED5}" presName="sibTrans" presStyleCnt="0"/>
      <dgm:spPr/>
    </dgm:pt>
    <dgm:pt modelId="{0DDD01EC-0455-49F8-8ABD-9AB9BC66239E}" type="pres">
      <dgm:prSet presAssocID="{67226DAF-E930-4FD1-A0C4-7DE22099BF95}" presName="compNode" presStyleCnt="0"/>
      <dgm:spPr/>
    </dgm:pt>
    <dgm:pt modelId="{96BC6BD7-F31E-46F2-9B0E-4DA7D1C01DCC}" type="pres">
      <dgm:prSet presAssocID="{67226DAF-E930-4FD1-A0C4-7DE22099BF95}" presName="bgRect" presStyleLbl="bgShp" presStyleIdx="2" presStyleCnt="3"/>
      <dgm:spPr/>
    </dgm:pt>
    <dgm:pt modelId="{0D279FB2-A369-4E51-9746-3FE0C11A97C8}" type="pres">
      <dgm:prSet presAssocID="{67226DAF-E930-4FD1-A0C4-7DE22099BF9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CA8048D6-5C90-43FB-AA37-9CA3EF802827}" type="pres">
      <dgm:prSet presAssocID="{67226DAF-E930-4FD1-A0C4-7DE22099BF95}" presName="spaceRect" presStyleCnt="0"/>
      <dgm:spPr/>
    </dgm:pt>
    <dgm:pt modelId="{B0426DF2-C8E4-43C5-B570-ABA1D5B3BCFC}" type="pres">
      <dgm:prSet presAssocID="{67226DAF-E930-4FD1-A0C4-7DE22099BF9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1A3E820-3A2C-41BA-9D14-A3F7F968BC02}" type="presOf" srcId="{67226DAF-E930-4FD1-A0C4-7DE22099BF95}" destId="{B0426DF2-C8E4-43C5-B570-ABA1D5B3BCFC}" srcOrd="0" destOrd="0" presId="urn:microsoft.com/office/officeart/2018/2/layout/IconVerticalSolidList"/>
    <dgm:cxn modelId="{D20D2725-2563-424F-A583-DCFA83482477}" srcId="{4B03870E-288A-4FFA-94BD-01984E0D03C5}" destId="{67226DAF-E930-4FD1-A0C4-7DE22099BF95}" srcOrd="2" destOrd="0" parTransId="{CD536195-4969-470D-9264-6C46E8D0CA79}" sibTransId="{6EBD4A49-97C8-4706-B241-79E519E9531A}"/>
    <dgm:cxn modelId="{462CCF44-A915-4461-BA1D-603C5D5E0748}" srcId="{4B03870E-288A-4FFA-94BD-01984E0D03C5}" destId="{E47C96F3-C0DC-4737-977D-8902D3DA0827}" srcOrd="1" destOrd="0" parTransId="{D44C9C20-6D8F-4DC8-ABD8-097DE661D5AC}" sibTransId="{3F1D87A6-3F1D-4AFA-80C1-6F14F0CF5ED5}"/>
    <dgm:cxn modelId="{FC71A176-9D8E-40ED-9815-130B38C4865E}" srcId="{4B03870E-288A-4FFA-94BD-01984E0D03C5}" destId="{4202B7C3-F80A-4F80-B3C8-50B8E505BB1A}" srcOrd="0" destOrd="0" parTransId="{218A20D7-85C9-4D2F-864A-991475CD53F1}" sibTransId="{87308149-FDF5-4E8D-9C45-6FD2C40A1E69}"/>
    <dgm:cxn modelId="{86748B8A-2CEB-42F6-B025-82A189269EC2}" type="presOf" srcId="{4202B7C3-F80A-4F80-B3C8-50B8E505BB1A}" destId="{5FEFECA3-4D61-47FD-83CF-F8F1F99F0BF7}" srcOrd="0" destOrd="0" presId="urn:microsoft.com/office/officeart/2018/2/layout/IconVerticalSolidList"/>
    <dgm:cxn modelId="{DA08F9C3-2F1E-46AE-B0FF-5321080BD4E9}" type="presOf" srcId="{4B03870E-288A-4FFA-94BD-01984E0D03C5}" destId="{F20C5F79-67EC-418E-A8E9-AE981333DD4B}" srcOrd="0" destOrd="0" presId="urn:microsoft.com/office/officeart/2018/2/layout/IconVerticalSolidList"/>
    <dgm:cxn modelId="{780BF8EA-A32B-43DA-88EB-293B398C87BB}" type="presOf" srcId="{E47C96F3-C0DC-4737-977D-8902D3DA0827}" destId="{F31A671E-8332-48B1-AA63-62E707BCF24A}" srcOrd="0" destOrd="0" presId="urn:microsoft.com/office/officeart/2018/2/layout/IconVerticalSolidList"/>
    <dgm:cxn modelId="{D1EECDA9-E0B5-4DF9-85AD-E302A0FF1C2B}" type="presParOf" srcId="{F20C5F79-67EC-418E-A8E9-AE981333DD4B}" destId="{E11863A2-D3DB-4657-A9F0-606BB64250DA}" srcOrd="0" destOrd="0" presId="urn:microsoft.com/office/officeart/2018/2/layout/IconVerticalSolidList"/>
    <dgm:cxn modelId="{DA883195-5ADB-47B1-BDD7-0E4AA5512BC2}" type="presParOf" srcId="{E11863A2-D3DB-4657-A9F0-606BB64250DA}" destId="{E49DF0EF-F056-4FD7-9FB1-ABAAEBA08FD9}" srcOrd="0" destOrd="0" presId="urn:microsoft.com/office/officeart/2018/2/layout/IconVerticalSolidList"/>
    <dgm:cxn modelId="{3C235D83-9C86-4D7A-8384-D804E5037C8C}" type="presParOf" srcId="{E11863A2-D3DB-4657-A9F0-606BB64250DA}" destId="{F995F238-9F03-47AF-A918-055CD1C80118}" srcOrd="1" destOrd="0" presId="urn:microsoft.com/office/officeart/2018/2/layout/IconVerticalSolidList"/>
    <dgm:cxn modelId="{EA80062B-4AAD-4E88-8FA6-BF99F67FEA19}" type="presParOf" srcId="{E11863A2-D3DB-4657-A9F0-606BB64250DA}" destId="{DACE2E17-B3C5-42C8-BD6F-1117CA73041C}" srcOrd="2" destOrd="0" presId="urn:microsoft.com/office/officeart/2018/2/layout/IconVerticalSolidList"/>
    <dgm:cxn modelId="{F6917119-7EED-46AC-90AA-91D5F55E6280}" type="presParOf" srcId="{E11863A2-D3DB-4657-A9F0-606BB64250DA}" destId="{5FEFECA3-4D61-47FD-83CF-F8F1F99F0BF7}" srcOrd="3" destOrd="0" presId="urn:microsoft.com/office/officeart/2018/2/layout/IconVerticalSolidList"/>
    <dgm:cxn modelId="{F1F9E4D6-79F2-4988-B634-AE6CF308D270}" type="presParOf" srcId="{F20C5F79-67EC-418E-A8E9-AE981333DD4B}" destId="{77868A26-BA95-43F4-956D-EBCA5EC5770A}" srcOrd="1" destOrd="0" presId="urn:microsoft.com/office/officeart/2018/2/layout/IconVerticalSolidList"/>
    <dgm:cxn modelId="{A1C95711-43B4-4BC4-8994-CDB9EF6090D0}" type="presParOf" srcId="{F20C5F79-67EC-418E-A8E9-AE981333DD4B}" destId="{7731382A-3C5E-4DB0-A85D-D89FDBD429E0}" srcOrd="2" destOrd="0" presId="urn:microsoft.com/office/officeart/2018/2/layout/IconVerticalSolidList"/>
    <dgm:cxn modelId="{BCF6BBDE-247B-4F01-BA9D-03629B79C2AC}" type="presParOf" srcId="{7731382A-3C5E-4DB0-A85D-D89FDBD429E0}" destId="{BD06E302-1AA4-4653-8C8C-EF932F9984DA}" srcOrd="0" destOrd="0" presId="urn:microsoft.com/office/officeart/2018/2/layout/IconVerticalSolidList"/>
    <dgm:cxn modelId="{E59AF67E-1CB3-41C0-A71E-A9CE6A617432}" type="presParOf" srcId="{7731382A-3C5E-4DB0-A85D-D89FDBD429E0}" destId="{D5013361-548B-4077-B7F8-48E5BD105FB8}" srcOrd="1" destOrd="0" presId="urn:microsoft.com/office/officeart/2018/2/layout/IconVerticalSolidList"/>
    <dgm:cxn modelId="{EB522026-BACE-4A68-9029-6644A1E66DFC}" type="presParOf" srcId="{7731382A-3C5E-4DB0-A85D-D89FDBD429E0}" destId="{330A26D3-74DD-4627-94AC-644A48A41865}" srcOrd="2" destOrd="0" presId="urn:microsoft.com/office/officeart/2018/2/layout/IconVerticalSolidList"/>
    <dgm:cxn modelId="{DBB55674-F269-44A0-824E-82574FD8A4A2}" type="presParOf" srcId="{7731382A-3C5E-4DB0-A85D-D89FDBD429E0}" destId="{F31A671E-8332-48B1-AA63-62E707BCF24A}" srcOrd="3" destOrd="0" presId="urn:microsoft.com/office/officeart/2018/2/layout/IconVerticalSolidList"/>
    <dgm:cxn modelId="{359EC66E-E117-45EF-B6A6-C7E8D2EE5A2E}" type="presParOf" srcId="{F20C5F79-67EC-418E-A8E9-AE981333DD4B}" destId="{0B23455F-C48C-4438-A362-97792D52D275}" srcOrd="3" destOrd="0" presId="urn:microsoft.com/office/officeart/2018/2/layout/IconVerticalSolidList"/>
    <dgm:cxn modelId="{D4D6826F-A68B-40BE-8041-E47382103853}" type="presParOf" srcId="{F20C5F79-67EC-418E-A8E9-AE981333DD4B}" destId="{0DDD01EC-0455-49F8-8ABD-9AB9BC66239E}" srcOrd="4" destOrd="0" presId="urn:microsoft.com/office/officeart/2018/2/layout/IconVerticalSolidList"/>
    <dgm:cxn modelId="{F3F9FC86-C065-46A3-A5C3-F5A330E40B05}" type="presParOf" srcId="{0DDD01EC-0455-49F8-8ABD-9AB9BC66239E}" destId="{96BC6BD7-F31E-46F2-9B0E-4DA7D1C01DCC}" srcOrd="0" destOrd="0" presId="urn:microsoft.com/office/officeart/2018/2/layout/IconVerticalSolidList"/>
    <dgm:cxn modelId="{E7EAA826-E19C-4D38-BCCC-746D73C27777}" type="presParOf" srcId="{0DDD01EC-0455-49F8-8ABD-9AB9BC66239E}" destId="{0D279FB2-A369-4E51-9746-3FE0C11A97C8}" srcOrd="1" destOrd="0" presId="urn:microsoft.com/office/officeart/2018/2/layout/IconVerticalSolidList"/>
    <dgm:cxn modelId="{721FA31C-F91F-4646-BBC5-C9608C71048C}" type="presParOf" srcId="{0DDD01EC-0455-49F8-8ABD-9AB9BC66239E}" destId="{CA8048D6-5C90-43FB-AA37-9CA3EF802827}" srcOrd="2" destOrd="0" presId="urn:microsoft.com/office/officeart/2018/2/layout/IconVerticalSolidList"/>
    <dgm:cxn modelId="{D864EEC2-9F6C-4E35-A1F4-CD2978AADEA6}" type="presParOf" srcId="{0DDD01EC-0455-49F8-8ABD-9AB9BC66239E}" destId="{B0426DF2-C8E4-43C5-B570-ABA1D5B3BCF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CDA4B9-BB60-4833-8AD7-F038B52E9BA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A3D9973-BAEB-4B3B-BE11-E5C72ADD2041}">
      <dgm:prSet/>
      <dgm:spPr/>
      <dgm:t>
        <a:bodyPr/>
        <a:lstStyle/>
        <a:p>
          <a:r>
            <a:rPr lang="en-US" dirty="0"/>
            <a:t>Batteries: lithium, nickel, cobalt, manganese, graphite</a:t>
          </a:r>
        </a:p>
      </dgm:t>
    </dgm:pt>
    <dgm:pt modelId="{CE257BC0-5702-4FB1-A169-62706F65518D}" type="parTrans" cxnId="{E6904DB3-D52A-4E1A-8BD7-7C3FB5032755}">
      <dgm:prSet/>
      <dgm:spPr/>
      <dgm:t>
        <a:bodyPr/>
        <a:lstStyle/>
        <a:p>
          <a:endParaRPr lang="en-US"/>
        </a:p>
      </dgm:t>
    </dgm:pt>
    <dgm:pt modelId="{0F132A3C-B509-4E4C-9CDB-A2D7F318293E}" type="sibTrans" cxnId="{E6904DB3-D52A-4E1A-8BD7-7C3FB5032755}">
      <dgm:prSet/>
      <dgm:spPr/>
      <dgm:t>
        <a:bodyPr/>
        <a:lstStyle/>
        <a:p>
          <a:endParaRPr lang="en-US"/>
        </a:p>
      </dgm:t>
    </dgm:pt>
    <dgm:pt modelId="{3E86AAD1-9308-4B4F-A272-0443C471D527}">
      <dgm:prSet/>
      <dgm:spPr/>
      <dgm:t>
        <a:bodyPr/>
        <a:lstStyle/>
        <a:p>
          <a:r>
            <a:rPr lang="en-US" dirty="0"/>
            <a:t>Wind/EVs: rare‑earth magnets (e.g., Nd, </a:t>
          </a:r>
          <a:r>
            <a:rPr lang="en-US" dirty="0" err="1"/>
            <a:t>Pr</a:t>
          </a:r>
          <a:r>
            <a:rPr lang="en-US" dirty="0"/>
            <a:t>, Dy)</a:t>
          </a:r>
        </a:p>
      </dgm:t>
    </dgm:pt>
    <dgm:pt modelId="{2C6D2BA4-C1A9-43DC-B2DA-73C4AF9DEBC6}" type="parTrans" cxnId="{79D3417B-8B28-4DF6-9D04-67EF3C3BE9B5}">
      <dgm:prSet/>
      <dgm:spPr/>
      <dgm:t>
        <a:bodyPr/>
        <a:lstStyle/>
        <a:p>
          <a:endParaRPr lang="en-US"/>
        </a:p>
      </dgm:t>
    </dgm:pt>
    <dgm:pt modelId="{05BEAEF7-30C8-4DFD-ADAE-ECB7D10073AB}" type="sibTrans" cxnId="{79D3417B-8B28-4DF6-9D04-67EF3C3BE9B5}">
      <dgm:prSet/>
      <dgm:spPr/>
      <dgm:t>
        <a:bodyPr/>
        <a:lstStyle/>
        <a:p>
          <a:endParaRPr lang="en-US"/>
        </a:p>
      </dgm:t>
    </dgm:pt>
    <dgm:pt modelId="{092A6D33-7116-406D-AFA6-03C4176997FF}">
      <dgm:prSet/>
      <dgm:spPr/>
      <dgm:t>
        <a:bodyPr/>
        <a:lstStyle/>
        <a:p>
          <a:r>
            <a:rPr lang="en-US" dirty="0"/>
            <a:t>Grids &amp; electrification: copper and </a:t>
          </a:r>
          <a:r>
            <a:rPr lang="en-US" dirty="0" err="1"/>
            <a:t>aluminium</a:t>
          </a:r>
          <a:r>
            <a:rPr lang="en-US" dirty="0"/>
            <a:t> in very large volumes</a:t>
          </a:r>
        </a:p>
      </dgm:t>
    </dgm:pt>
    <dgm:pt modelId="{A70364F6-5762-4E81-91E3-8FEE3EC0EF8B}" type="parTrans" cxnId="{4123F7F4-357B-4E98-A41D-EFA65FECA7BC}">
      <dgm:prSet/>
      <dgm:spPr/>
      <dgm:t>
        <a:bodyPr/>
        <a:lstStyle/>
        <a:p>
          <a:endParaRPr lang="en-US"/>
        </a:p>
      </dgm:t>
    </dgm:pt>
    <dgm:pt modelId="{448BDC95-B3BB-4D1E-9D5C-0451EE61F732}" type="sibTrans" cxnId="{4123F7F4-357B-4E98-A41D-EFA65FECA7BC}">
      <dgm:prSet/>
      <dgm:spPr/>
      <dgm:t>
        <a:bodyPr/>
        <a:lstStyle/>
        <a:p>
          <a:endParaRPr lang="en-US"/>
        </a:p>
      </dgm:t>
    </dgm:pt>
    <dgm:pt modelId="{2EC5E6A9-4252-44A1-9793-6EA7C78941A6}">
      <dgm:prSet/>
      <dgm:spPr/>
      <dgm:t>
        <a:bodyPr/>
        <a:lstStyle/>
        <a:p>
          <a:r>
            <a:rPr lang="en-US" dirty="0"/>
            <a:t>Implication: more mining and much more circularity — recovery, secondary supply, traceability/blockchain</a:t>
          </a:r>
        </a:p>
      </dgm:t>
    </dgm:pt>
    <dgm:pt modelId="{610A1863-6B88-402B-8DC1-C3858D56027B}" type="parTrans" cxnId="{042DC4DC-AAE9-4A65-BD91-188BB2D559B2}">
      <dgm:prSet/>
      <dgm:spPr/>
      <dgm:t>
        <a:bodyPr/>
        <a:lstStyle/>
        <a:p>
          <a:endParaRPr lang="en-US"/>
        </a:p>
      </dgm:t>
    </dgm:pt>
    <dgm:pt modelId="{7F6C322B-9384-472B-A08A-55485FC5F4E2}" type="sibTrans" cxnId="{042DC4DC-AAE9-4A65-BD91-188BB2D559B2}">
      <dgm:prSet/>
      <dgm:spPr/>
      <dgm:t>
        <a:bodyPr/>
        <a:lstStyle/>
        <a:p>
          <a:endParaRPr lang="en-US"/>
        </a:p>
      </dgm:t>
    </dgm:pt>
    <dgm:pt modelId="{2BF6B5AE-4A66-4C9D-94C5-604693A80A06}" type="pres">
      <dgm:prSet presAssocID="{A4CDA4B9-BB60-4833-8AD7-F038B52E9BA2}" presName="linear" presStyleCnt="0">
        <dgm:presLayoutVars>
          <dgm:animLvl val="lvl"/>
          <dgm:resizeHandles val="exact"/>
        </dgm:presLayoutVars>
      </dgm:prSet>
      <dgm:spPr/>
    </dgm:pt>
    <dgm:pt modelId="{E957D1EA-D707-442F-9908-87422D78244F}" type="pres">
      <dgm:prSet presAssocID="{1A3D9973-BAEB-4B3B-BE11-E5C72ADD204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EA995B0-3221-4F70-86DE-51752AAA04D6}" type="pres">
      <dgm:prSet presAssocID="{0F132A3C-B509-4E4C-9CDB-A2D7F318293E}" presName="spacer" presStyleCnt="0"/>
      <dgm:spPr/>
    </dgm:pt>
    <dgm:pt modelId="{F5E8D168-7E9C-45AF-A45C-4B73D7B56877}" type="pres">
      <dgm:prSet presAssocID="{3E86AAD1-9308-4B4F-A272-0443C471D52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399FFFC-09E0-4567-9DC0-55445E47BE50}" type="pres">
      <dgm:prSet presAssocID="{05BEAEF7-30C8-4DFD-ADAE-ECB7D10073AB}" presName="spacer" presStyleCnt="0"/>
      <dgm:spPr/>
    </dgm:pt>
    <dgm:pt modelId="{AE76708E-3D24-4B84-9F02-8DA46A8703E1}" type="pres">
      <dgm:prSet presAssocID="{092A6D33-7116-406D-AFA6-03C4176997F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A6B34DD-DC9E-4A6F-8131-27B54D70C23A}" type="pres">
      <dgm:prSet presAssocID="{448BDC95-B3BB-4D1E-9D5C-0451EE61F732}" presName="spacer" presStyleCnt="0"/>
      <dgm:spPr/>
    </dgm:pt>
    <dgm:pt modelId="{B6B1C2AB-5070-4DF9-8000-E6C3A1EE1579}" type="pres">
      <dgm:prSet presAssocID="{2EC5E6A9-4252-44A1-9793-6EA7C78941A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2DDEE0B-564C-4B61-A17F-BE0C7472FE80}" type="presOf" srcId="{092A6D33-7116-406D-AFA6-03C4176997FF}" destId="{AE76708E-3D24-4B84-9F02-8DA46A8703E1}" srcOrd="0" destOrd="0" presId="urn:microsoft.com/office/officeart/2005/8/layout/vList2"/>
    <dgm:cxn modelId="{C701C65E-5816-4984-BDE5-23309AB65EDD}" type="presOf" srcId="{A4CDA4B9-BB60-4833-8AD7-F038B52E9BA2}" destId="{2BF6B5AE-4A66-4C9D-94C5-604693A80A06}" srcOrd="0" destOrd="0" presId="urn:microsoft.com/office/officeart/2005/8/layout/vList2"/>
    <dgm:cxn modelId="{E9064666-5312-44A4-B956-622298BAC699}" type="presOf" srcId="{2EC5E6A9-4252-44A1-9793-6EA7C78941A6}" destId="{B6B1C2AB-5070-4DF9-8000-E6C3A1EE1579}" srcOrd="0" destOrd="0" presId="urn:microsoft.com/office/officeart/2005/8/layout/vList2"/>
    <dgm:cxn modelId="{79D3417B-8B28-4DF6-9D04-67EF3C3BE9B5}" srcId="{A4CDA4B9-BB60-4833-8AD7-F038B52E9BA2}" destId="{3E86AAD1-9308-4B4F-A272-0443C471D527}" srcOrd="1" destOrd="0" parTransId="{2C6D2BA4-C1A9-43DC-B2DA-73C4AF9DEBC6}" sibTransId="{05BEAEF7-30C8-4DFD-ADAE-ECB7D10073AB}"/>
    <dgm:cxn modelId="{E6904DB3-D52A-4E1A-8BD7-7C3FB5032755}" srcId="{A4CDA4B9-BB60-4833-8AD7-F038B52E9BA2}" destId="{1A3D9973-BAEB-4B3B-BE11-E5C72ADD2041}" srcOrd="0" destOrd="0" parTransId="{CE257BC0-5702-4FB1-A169-62706F65518D}" sibTransId="{0F132A3C-B509-4E4C-9CDB-A2D7F318293E}"/>
    <dgm:cxn modelId="{042DC4DC-AAE9-4A65-BD91-188BB2D559B2}" srcId="{A4CDA4B9-BB60-4833-8AD7-F038B52E9BA2}" destId="{2EC5E6A9-4252-44A1-9793-6EA7C78941A6}" srcOrd="3" destOrd="0" parTransId="{610A1863-6B88-402B-8DC1-C3858D56027B}" sibTransId="{7F6C322B-9384-472B-A08A-55485FC5F4E2}"/>
    <dgm:cxn modelId="{48B7B7E3-D4F5-4020-9B86-E6402E4E9897}" type="presOf" srcId="{3E86AAD1-9308-4B4F-A272-0443C471D527}" destId="{F5E8D168-7E9C-45AF-A45C-4B73D7B56877}" srcOrd="0" destOrd="0" presId="urn:microsoft.com/office/officeart/2005/8/layout/vList2"/>
    <dgm:cxn modelId="{2E7011EA-BF47-48C0-888F-8AE62AFA65D6}" type="presOf" srcId="{1A3D9973-BAEB-4B3B-BE11-E5C72ADD2041}" destId="{E957D1EA-D707-442F-9908-87422D78244F}" srcOrd="0" destOrd="0" presId="urn:microsoft.com/office/officeart/2005/8/layout/vList2"/>
    <dgm:cxn modelId="{4123F7F4-357B-4E98-A41D-EFA65FECA7BC}" srcId="{A4CDA4B9-BB60-4833-8AD7-F038B52E9BA2}" destId="{092A6D33-7116-406D-AFA6-03C4176997FF}" srcOrd="2" destOrd="0" parTransId="{A70364F6-5762-4E81-91E3-8FEE3EC0EF8B}" sibTransId="{448BDC95-B3BB-4D1E-9D5C-0451EE61F732}"/>
    <dgm:cxn modelId="{40C6806C-3649-4199-9024-BF1D1A3788EE}" type="presParOf" srcId="{2BF6B5AE-4A66-4C9D-94C5-604693A80A06}" destId="{E957D1EA-D707-442F-9908-87422D78244F}" srcOrd="0" destOrd="0" presId="urn:microsoft.com/office/officeart/2005/8/layout/vList2"/>
    <dgm:cxn modelId="{40FA8ACC-927C-4A8E-A509-2278989341B2}" type="presParOf" srcId="{2BF6B5AE-4A66-4C9D-94C5-604693A80A06}" destId="{2EA995B0-3221-4F70-86DE-51752AAA04D6}" srcOrd="1" destOrd="0" presId="urn:microsoft.com/office/officeart/2005/8/layout/vList2"/>
    <dgm:cxn modelId="{12F21068-2F72-49E8-BE27-A56472FCF721}" type="presParOf" srcId="{2BF6B5AE-4A66-4C9D-94C5-604693A80A06}" destId="{F5E8D168-7E9C-45AF-A45C-4B73D7B56877}" srcOrd="2" destOrd="0" presId="urn:microsoft.com/office/officeart/2005/8/layout/vList2"/>
    <dgm:cxn modelId="{CE4D466E-AFA4-4E14-A986-D095337CECFE}" type="presParOf" srcId="{2BF6B5AE-4A66-4C9D-94C5-604693A80A06}" destId="{0399FFFC-09E0-4567-9DC0-55445E47BE50}" srcOrd="3" destOrd="0" presId="urn:microsoft.com/office/officeart/2005/8/layout/vList2"/>
    <dgm:cxn modelId="{A2FBCB10-B3FB-4FC8-832A-076C4D10F0B6}" type="presParOf" srcId="{2BF6B5AE-4A66-4C9D-94C5-604693A80A06}" destId="{AE76708E-3D24-4B84-9F02-8DA46A8703E1}" srcOrd="4" destOrd="0" presId="urn:microsoft.com/office/officeart/2005/8/layout/vList2"/>
    <dgm:cxn modelId="{F1FCEFEF-61F4-4AFE-87F7-19C0FFD5E8B0}" type="presParOf" srcId="{2BF6B5AE-4A66-4C9D-94C5-604693A80A06}" destId="{EA6B34DD-DC9E-4A6F-8131-27B54D70C23A}" srcOrd="5" destOrd="0" presId="urn:microsoft.com/office/officeart/2005/8/layout/vList2"/>
    <dgm:cxn modelId="{E3110A56-881B-42FD-B5F4-2F2CA88EF7A3}" type="presParOf" srcId="{2BF6B5AE-4A66-4C9D-94C5-604693A80A06}" destId="{B6B1C2AB-5070-4DF9-8000-E6C3A1EE157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167070-6F40-4571-B928-389BAF11A1E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C723E03-1E8D-4642-B841-9A5E84DE90F9}">
      <dgm:prSet/>
      <dgm:spPr/>
      <dgm:t>
        <a:bodyPr/>
        <a:lstStyle/>
        <a:p>
          <a:r>
            <a:rPr lang="en-US" dirty="0"/>
            <a:t>Examples: DRC (cobalt), Zambia/DRC (copper), South Africa (</a:t>
          </a:r>
          <a:r>
            <a:rPr lang="en-US" dirty="0" err="1"/>
            <a:t>PGMs</a:t>
          </a:r>
          <a:r>
            <a:rPr lang="en-US" dirty="0"/>
            <a:t>), Guinea (bauxite), etc.</a:t>
          </a:r>
        </a:p>
      </dgm:t>
    </dgm:pt>
    <dgm:pt modelId="{E81DEEBD-940F-4C2F-8ADA-400DA315A208}" type="parTrans" cxnId="{CB6105B4-C9A6-4B1E-8F43-13DC2B6DB4F3}">
      <dgm:prSet/>
      <dgm:spPr/>
      <dgm:t>
        <a:bodyPr/>
        <a:lstStyle/>
        <a:p>
          <a:endParaRPr lang="en-US"/>
        </a:p>
      </dgm:t>
    </dgm:pt>
    <dgm:pt modelId="{AE22B984-F2E9-4453-AD89-DDCF0ED28B0B}" type="sibTrans" cxnId="{CB6105B4-C9A6-4B1E-8F43-13DC2B6DB4F3}">
      <dgm:prSet/>
      <dgm:spPr/>
      <dgm:t>
        <a:bodyPr/>
        <a:lstStyle/>
        <a:p>
          <a:endParaRPr lang="en-US"/>
        </a:p>
      </dgm:t>
    </dgm:pt>
    <dgm:pt modelId="{1B6CBF2D-6ABB-47A0-95D6-0DAE09482B2E}">
      <dgm:prSet/>
      <dgm:spPr/>
      <dgm:t>
        <a:bodyPr/>
        <a:lstStyle/>
        <a:p>
          <a:r>
            <a:rPr lang="en-US" dirty="0"/>
            <a:t>Zimbabwe (lithium), Mozambique/Madagascar (graphite), Namibia (uranium/RE), others</a:t>
          </a:r>
        </a:p>
      </dgm:t>
    </dgm:pt>
    <dgm:pt modelId="{F134B9FF-110F-41A5-AB8E-F39CD695FD8A}" type="parTrans" cxnId="{84B3D83C-8718-44F4-82D8-43CCD7FC6AD1}">
      <dgm:prSet/>
      <dgm:spPr/>
      <dgm:t>
        <a:bodyPr/>
        <a:lstStyle/>
        <a:p>
          <a:endParaRPr lang="en-US"/>
        </a:p>
      </dgm:t>
    </dgm:pt>
    <dgm:pt modelId="{7BCED5E2-DD72-4EC5-AFF8-55C7ADBF8BC2}" type="sibTrans" cxnId="{84B3D83C-8718-44F4-82D8-43CCD7FC6AD1}">
      <dgm:prSet/>
      <dgm:spPr/>
      <dgm:t>
        <a:bodyPr/>
        <a:lstStyle/>
        <a:p>
          <a:endParaRPr lang="en-US"/>
        </a:p>
      </dgm:t>
    </dgm:pt>
    <dgm:pt modelId="{5864F873-C50E-4F5C-89EF-C61D360DC759}">
      <dgm:prSet/>
      <dgm:spPr/>
      <dgm:t>
        <a:bodyPr/>
        <a:lstStyle/>
        <a:p>
          <a:r>
            <a:rPr lang="en-US" dirty="0"/>
            <a:t>Opportunity with conditions: environmental &amp; social performance, skills, energy, logistics</a:t>
          </a:r>
        </a:p>
      </dgm:t>
    </dgm:pt>
    <dgm:pt modelId="{7D2C564C-821A-4841-BAA0-090C9FFAA03B}" type="parTrans" cxnId="{67C07ADE-ECCD-4483-B5BD-F7188108F345}">
      <dgm:prSet/>
      <dgm:spPr/>
      <dgm:t>
        <a:bodyPr/>
        <a:lstStyle/>
        <a:p>
          <a:endParaRPr lang="en-US"/>
        </a:p>
      </dgm:t>
    </dgm:pt>
    <dgm:pt modelId="{76AE1CCA-D5B0-44D4-A44A-556F8B097FEF}" type="sibTrans" cxnId="{67C07ADE-ECCD-4483-B5BD-F7188108F345}">
      <dgm:prSet/>
      <dgm:spPr/>
      <dgm:t>
        <a:bodyPr/>
        <a:lstStyle/>
        <a:p>
          <a:endParaRPr lang="en-US"/>
        </a:p>
      </dgm:t>
    </dgm:pt>
    <dgm:pt modelId="{07D60542-5F19-4321-9BD8-CA237D67511E}">
      <dgm:prSet/>
      <dgm:spPr/>
      <dgm:t>
        <a:bodyPr/>
        <a:lstStyle/>
        <a:p>
          <a:r>
            <a:rPr lang="en-US" dirty="0"/>
            <a:t>Policy frames: African Mining Vision (</a:t>
          </a:r>
          <a:r>
            <a:rPr lang="en-US" dirty="0" err="1"/>
            <a:t>AMV</a:t>
          </a:r>
          <a:r>
            <a:rPr lang="en-US" dirty="0"/>
            <a:t>), African Green Minerals Strategy, </a:t>
          </a:r>
          <a:r>
            <a:rPr lang="en-US" dirty="0" err="1"/>
            <a:t>AfCFTA</a:t>
          </a:r>
          <a:r>
            <a:rPr lang="en-US" dirty="0"/>
            <a:t> for regional chains</a:t>
          </a:r>
        </a:p>
      </dgm:t>
    </dgm:pt>
    <dgm:pt modelId="{ED0626EE-CF8F-4A20-94AE-BCFF9808DEB5}" type="parTrans" cxnId="{014937D2-E417-423F-AEE7-DAE376B23F03}">
      <dgm:prSet/>
      <dgm:spPr/>
      <dgm:t>
        <a:bodyPr/>
        <a:lstStyle/>
        <a:p>
          <a:endParaRPr lang="en-US"/>
        </a:p>
      </dgm:t>
    </dgm:pt>
    <dgm:pt modelId="{6CD713E7-641A-4BA7-A8C8-3DFBAB6F1B54}" type="sibTrans" cxnId="{014937D2-E417-423F-AEE7-DAE376B23F03}">
      <dgm:prSet/>
      <dgm:spPr/>
      <dgm:t>
        <a:bodyPr/>
        <a:lstStyle/>
        <a:p>
          <a:endParaRPr lang="en-US"/>
        </a:p>
      </dgm:t>
    </dgm:pt>
    <dgm:pt modelId="{52682E89-4BFE-4C09-8B31-AC2A2448D951}">
      <dgm:prSet/>
      <dgm:spPr/>
      <dgm:t>
        <a:bodyPr/>
        <a:lstStyle/>
        <a:p>
          <a:r>
            <a:rPr lang="en-US" dirty="0"/>
            <a:t>Shift from raw exports to beneficiation, refining, and component manufacturing</a:t>
          </a:r>
        </a:p>
      </dgm:t>
    </dgm:pt>
    <dgm:pt modelId="{29A59799-051E-41D0-BA35-E6822852AA7D}" type="parTrans" cxnId="{F986839B-4F38-41E6-BBB9-615C54D2DF21}">
      <dgm:prSet/>
      <dgm:spPr/>
      <dgm:t>
        <a:bodyPr/>
        <a:lstStyle/>
        <a:p>
          <a:endParaRPr lang="en-US"/>
        </a:p>
      </dgm:t>
    </dgm:pt>
    <dgm:pt modelId="{8561816B-C5EF-4251-8EE8-C875F13B8C88}" type="sibTrans" cxnId="{F986839B-4F38-41E6-BBB9-615C54D2DF21}">
      <dgm:prSet/>
      <dgm:spPr/>
      <dgm:t>
        <a:bodyPr/>
        <a:lstStyle/>
        <a:p>
          <a:endParaRPr lang="en-US"/>
        </a:p>
      </dgm:t>
    </dgm:pt>
    <dgm:pt modelId="{8071130F-70C0-4147-B4B6-17FB2B6E0FA1}" type="pres">
      <dgm:prSet presAssocID="{EB167070-6F40-4571-B928-389BAF11A1EB}" presName="linear" presStyleCnt="0">
        <dgm:presLayoutVars>
          <dgm:animLvl val="lvl"/>
          <dgm:resizeHandles val="exact"/>
        </dgm:presLayoutVars>
      </dgm:prSet>
      <dgm:spPr/>
    </dgm:pt>
    <dgm:pt modelId="{959F1051-4259-4535-8D37-45C02DA97296}" type="pres">
      <dgm:prSet presAssocID="{4C723E03-1E8D-4642-B841-9A5E84DE90F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EC2642B-8CE3-4BB0-921C-D7D95DE34A81}" type="pres">
      <dgm:prSet presAssocID="{AE22B984-F2E9-4453-AD89-DDCF0ED28B0B}" presName="spacer" presStyleCnt="0"/>
      <dgm:spPr/>
    </dgm:pt>
    <dgm:pt modelId="{74ABE6D4-840E-478E-958F-561D1855ABD4}" type="pres">
      <dgm:prSet presAssocID="{1B6CBF2D-6ABB-47A0-95D6-0DAE09482B2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F43464D-CFA2-447E-9807-9D534CE978AB}" type="pres">
      <dgm:prSet presAssocID="{7BCED5E2-DD72-4EC5-AFF8-55C7ADBF8BC2}" presName="spacer" presStyleCnt="0"/>
      <dgm:spPr/>
    </dgm:pt>
    <dgm:pt modelId="{C6F13194-325E-4B44-B7B5-B607279DE480}" type="pres">
      <dgm:prSet presAssocID="{5864F873-C50E-4F5C-89EF-C61D360DC75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8AFCAB6-47C9-462B-85F4-E1A8F6DCD255}" type="pres">
      <dgm:prSet presAssocID="{76AE1CCA-D5B0-44D4-A44A-556F8B097FEF}" presName="spacer" presStyleCnt="0"/>
      <dgm:spPr/>
    </dgm:pt>
    <dgm:pt modelId="{B2A6D46D-6D1D-4FBF-AC85-9D8ECACE8591}" type="pres">
      <dgm:prSet presAssocID="{07D60542-5F19-4321-9BD8-CA237D67511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DCF2AE7-5083-4437-A572-F60B9A285BD4}" type="pres">
      <dgm:prSet presAssocID="{6CD713E7-641A-4BA7-A8C8-3DFBAB6F1B54}" presName="spacer" presStyleCnt="0"/>
      <dgm:spPr/>
    </dgm:pt>
    <dgm:pt modelId="{72FBCB73-1150-4448-9CAF-0302593C3499}" type="pres">
      <dgm:prSet presAssocID="{52682E89-4BFE-4C09-8B31-AC2A2448D95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41C3200-9A7A-4634-B82B-AAFCA4C85FBD}" type="presOf" srcId="{1B6CBF2D-6ABB-47A0-95D6-0DAE09482B2E}" destId="{74ABE6D4-840E-478E-958F-561D1855ABD4}" srcOrd="0" destOrd="0" presId="urn:microsoft.com/office/officeart/2005/8/layout/vList2"/>
    <dgm:cxn modelId="{84B3D83C-8718-44F4-82D8-43CCD7FC6AD1}" srcId="{EB167070-6F40-4571-B928-389BAF11A1EB}" destId="{1B6CBF2D-6ABB-47A0-95D6-0DAE09482B2E}" srcOrd="1" destOrd="0" parTransId="{F134B9FF-110F-41A5-AB8E-F39CD695FD8A}" sibTransId="{7BCED5E2-DD72-4EC5-AFF8-55C7ADBF8BC2}"/>
    <dgm:cxn modelId="{ABD8D541-B110-42FB-B7E3-CA26FDFACDA3}" type="presOf" srcId="{4C723E03-1E8D-4642-B841-9A5E84DE90F9}" destId="{959F1051-4259-4535-8D37-45C02DA97296}" srcOrd="0" destOrd="0" presId="urn:microsoft.com/office/officeart/2005/8/layout/vList2"/>
    <dgm:cxn modelId="{FCA67098-8948-4FCA-BBC3-E86FDF6A239B}" type="presOf" srcId="{5864F873-C50E-4F5C-89EF-C61D360DC759}" destId="{C6F13194-325E-4B44-B7B5-B607279DE480}" srcOrd="0" destOrd="0" presId="urn:microsoft.com/office/officeart/2005/8/layout/vList2"/>
    <dgm:cxn modelId="{F986839B-4F38-41E6-BBB9-615C54D2DF21}" srcId="{EB167070-6F40-4571-B928-389BAF11A1EB}" destId="{52682E89-4BFE-4C09-8B31-AC2A2448D951}" srcOrd="4" destOrd="0" parTransId="{29A59799-051E-41D0-BA35-E6822852AA7D}" sibTransId="{8561816B-C5EF-4251-8EE8-C875F13B8C88}"/>
    <dgm:cxn modelId="{CB6105B4-C9A6-4B1E-8F43-13DC2B6DB4F3}" srcId="{EB167070-6F40-4571-B928-389BAF11A1EB}" destId="{4C723E03-1E8D-4642-B841-9A5E84DE90F9}" srcOrd="0" destOrd="0" parTransId="{E81DEEBD-940F-4C2F-8ADA-400DA315A208}" sibTransId="{AE22B984-F2E9-4453-AD89-DDCF0ED28B0B}"/>
    <dgm:cxn modelId="{3C78A9B4-9222-4B02-8C17-7E385D3E7BD1}" type="presOf" srcId="{EB167070-6F40-4571-B928-389BAF11A1EB}" destId="{8071130F-70C0-4147-B4B6-17FB2B6E0FA1}" srcOrd="0" destOrd="0" presId="urn:microsoft.com/office/officeart/2005/8/layout/vList2"/>
    <dgm:cxn modelId="{EC481DBB-4790-4F16-8803-2DA60F57C3C6}" type="presOf" srcId="{52682E89-4BFE-4C09-8B31-AC2A2448D951}" destId="{72FBCB73-1150-4448-9CAF-0302593C3499}" srcOrd="0" destOrd="0" presId="urn:microsoft.com/office/officeart/2005/8/layout/vList2"/>
    <dgm:cxn modelId="{B9FD1AC7-09CD-4B04-BF3E-D15085D1252A}" type="presOf" srcId="{07D60542-5F19-4321-9BD8-CA237D67511E}" destId="{B2A6D46D-6D1D-4FBF-AC85-9D8ECACE8591}" srcOrd="0" destOrd="0" presId="urn:microsoft.com/office/officeart/2005/8/layout/vList2"/>
    <dgm:cxn modelId="{014937D2-E417-423F-AEE7-DAE376B23F03}" srcId="{EB167070-6F40-4571-B928-389BAF11A1EB}" destId="{07D60542-5F19-4321-9BD8-CA237D67511E}" srcOrd="3" destOrd="0" parTransId="{ED0626EE-CF8F-4A20-94AE-BCFF9808DEB5}" sibTransId="{6CD713E7-641A-4BA7-A8C8-3DFBAB6F1B54}"/>
    <dgm:cxn modelId="{67C07ADE-ECCD-4483-B5BD-F7188108F345}" srcId="{EB167070-6F40-4571-B928-389BAF11A1EB}" destId="{5864F873-C50E-4F5C-89EF-C61D360DC759}" srcOrd="2" destOrd="0" parTransId="{7D2C564C-821A-4841-BAA0-090C9FFAA03B}" sibTransId="{76AE1CCA-D5B0-44D4-A44A-556F8B097FEF}"/>
    <dgm:cxn modelId="{526C68B9-F0E3-4BD3-9C76-F9501DB34DE1}" type="presParOf" srcId="{8071130F-70C0-4147-B4B6-17FB2B6E0FA1}" destId="{959F1051-4259-4535-8D37-45C02DA97296}" srcOrd="0" destOrd="0" presId="urn:microsoft.com/office/officeart/2005/8/layout/vList2"/>
    <dgm:cxn modelId="{5601182E-4A97-471F-B78B-50BC9B41BC6F}" type="presParOf" srcId="{8071130F-70C0-4147-B4B6-17FB2B6E0FA1}" destId="{2EC2642B-8CE3-4BB0-921C-D7D95DE34A81}" srcOrd="1" destOrd="0" presId="urn:microsoft.com/office/officeart/2005/8/layout/vList2"/>
    <dgm:cxn modelId="{70E92FD9-00B3-42C5-9431-23871BB2752A}" type="presParOf" srcId="{8071130F-70C0-4147-B4B6-17FB2B6E0FA1}" destId="{74ABE6D4-840E-478E-958F-561D1855ABD4}" srcOrd="2" destOrd="0" presId="urn:microsoft.com/office/officeart/2005/8/layout/vList2"/>
    <dgm:cxn modelId="{84BD61C4-85E5-4C1B-8C4C-6EDBB23B6763}" type="presParOf" srcId="{8071130F-70C0-4147-B4B6-17FB2B6E0FA1}" destId="{CF43464D-CFA2-447E-9807-9D534CE978AB}" srcOrd="3" destOrd="0" presId="urn:microsoft.com/office/officeart/2005/8/layout/vList2"/>
    <dgm:cxn modelId="{8E1B8A26-346F-4757-A629-58B2A326E5BC}" type="presParOf" srcId="{8071130F-70C0-4147-B4B6-17FB2B6E0FA1}" destId="{C6F13194-325E-4B44-B7B5-B607279DE480}" srcOrd="4" destOrd="0" presId="urn:microsoft.com/office/officeart/2005/8/layout/vList2"/>
    <dgm:cxn modelId="{2839B9D5-7FCD-4700-AD20-F1980B0E1234}" type="presParOf" srcId="{8071130F-70C0-4147-B4B6-17FB2B6E0FA1}" destId="{18AFCAB6-47C9-462B-85F4-E1A8F6DCD255}" srcOrd="5" destOrd="0" presId="urn:microsoft.com/office/officeart/2005/8/layout/vList2"/>
    <dgm:cxn modelId="{DA91DB3A-6A80-4B28-A8E3-9CEDC565A226}" type="presParOf" srcId="{8071130F-70C0-4147-B4B6-17FB2B6E0FA1}" destId="{B2A6D46D-6D1D-4FBF-AC85-9D8ECACE8591}" srcOrd="6" destOrd="0" presId="urn:microsoft.com/office/officeart/2005/8/layout/vList2"/>
    <dgm:cxn modelId="{2F90DA72-9045-4B08-A48C-0B6354AFF908}" type="presParOf" srcId="{8071130F-70C0-4147-B4B6-17FB2B6E0FA1}" destId="{2DCF2AE7-5083-4437-A572-F60B9A285BD4}" srcOrd="7" destOrd="0" presId="urn:microsoft.com/office/officeart/2005/8/layout/vList2"/>
    <dgm:cxn modelId="{F2227D8B-942F-46B7-A624-6B9419EB5114}" type="presParOf" srcId="{8071130F-70C0-4147-B4B6-17FB2B6E0FA1}" destId="{72FBCB73-1150-4448-9CAF-0302593C349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8D3D3C6-4CB5-4F2D-A50F-6121558DDA2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495626F-C113-4F2D-BA94-AA995D2E8CB7}">
      <dgm:prSet/>
      <dgm:spPr/>
      <dgm:t>
        <a:bodyPr/>
        <a:lstStyle/>
        <a:p>
          <a:r>
            <a:rPr lang="en-US" dirty="0"/>
            <a:t>Water‑energy‑materials integration in mine design; electrify and </a:t>
          </a:r>
          <a:r>
            <a:rPr lang="en-US" dirty="0" err="1"/>
            <a:t>digitise</a:t>
          </a:r>
          <a:r>
            <a:rPr lang="en-US" dirty="0"/>
            <a:t> operations</a:t>
          </a:r>
        </a:p>
      </dgm:t>
    </dgm:pt>
    <dgm:pt modelId="{C9245905-EEEF-4558-B16C-74D2E0968272}" type="parTrans" cxnId="{EABE4E12-9F5A-4FC4-AF90-022A08BEFA86}">
      <dgm:prSet/>
      <dgm:spPr/>
      <dgm:t>
        <a:bodyPr/>
        <a:lstStyle/>
        <a:p>
          <a:endParaRPr lang="en-US"/>
        </a:p>
      </dgm:t>
    </dgm:pt>
    <dgm:pt modelId="{3D42AE47-AA9C-40BF-A85A-7DFC51C66AF1}" type="sibTrans" cxnId="{EABE4E12-9F5A-4FC4-AF90-022A08BEFA86}">
      <dgm:prSet/>
      <dgm:spPr/>
      <dgm:t>
        <a:bodyPr/>
        <a:lstStyle/>
        <a:p>
          <a:endParaRPr lang="en-US"/>
        </a:p>
      </dgm:t>
    </dgm:pt>
    <dgm:pt modelId="{660BF55D-86F3-49A5-96E8-13ADAB36B97E}">
      <dgm:prSet/>
      <dgm:spPr/>
      <dgm:t>
        <a:bodyPr/>
        <a:lstStyle/>
        <a:p>
          <a:r>
            <a:rPr lang="en-US" dirty="0"/>
            <a:t>Re‑process tailings and waste rock; design for zero‑waste where feasible</a:t>
          </a:r>
        </a:p>
      </dgm:t>
    </dgm:pt>
    <dgm:pt modelId="{7404A5AC-4A00-4EDC-9277-11D3556133A3}" type="parTrans" cxnId="{ACC90863-0149-418C-86BC-6A0C1ADE96AF}">
      <dgm:prSet/>
      <dgm:spPr/>
      <dgm:t>
        <a:bodyPr/>
        <a:lstStyle/>
        <a:p>
          <a:endParaRPr lang="en-US"/>
        </a:p>
      </dgm:t>
    </dgm:pt>
    <dgm:pt modelId="{1B87B8F1-492B-47FE-9FB9-E6E511ADEE98}" type="sibTrans" cxnId="{ACC90863-0149-418C-86BC-6A0C1ADE96AF}">
      <dgm:prSet/>
      <dgm:spPr/>
      <dgm:t>
        <a:bodyPr/>
        <a:lstStyle/>
        <a:p>
          <a:endParaRPr lang="en-US"/>
        </a:p>
      </dgm:t>
    </dgm:pt>
    <dgm:pt modelId="{5DF546AD-4410-43B0-B1B7-19934E82990C}">
      <dgm:prSet/>
      <dgm:spPr/>
      <dgm:t>
        <a:bodyPr/>
        <a:lstStyle/>
        <a:p>
          <a:r>
            <a:rPr lang="en-US" dirty="0"/>
            <a:t>Remanufacture heavy equipment; repair/refurbish spares to extend service life</a:t>
          </a:r>
        </a:p>
      </dgm:t>
    </dgm:pt>
    <dgm:pt modelId="{1EE58C38-24B6-4A8D-ADEB-1F3990C1BBE1}" type="parTrans" cxnId="{C8DE2384-C640-42C5-8D49-68EE1EDE9FCC}">
      <dgm:prSet/>
      <dgm:spPr/>
      <dgm:t>
        <a:bodyPr/>
        <a:lstStyle/>
        <a:p>
          <a:endParaRPr lang="en-US"/>
        </a:p>
      </dgm:t>
    </dgm:pt>
    <dgm:pt modelId="{86103EE9-1DB2-41C2-B314-61C62D413F47}" type="sibTrans" cxnId="{C8DE2384-C640-42C5-8D49-68EE1EDE9FCC}">
      <dgm:prSet/>
      <dgm:spPr/>
      <dgm:t>
        <a:bodyPr/>
        <a:lstStyle/>
        <a:p>
          <a:endParaRPr lang="en-US"/>
        </a:p>
      </dgm:t>
    </dgm:pt>
    <dgm:pt modelId="{9B9FF11C-9E77-4B6C-86D5-EAA0A78E7CCE}">
      <dgm:prSet/>
      <dgm:spPr/>
      <dgm:t>
        <a:bodyPr/>
        <a:lstStyle/>
        <a:p>
          <a:r>
            <a:rPr lang="en-US" dirty="0"/>
            <a:t>Industrial symbiosis: use residues in cement, bricks, aggregates; co‑location strategies</a:t>
          </a:r>
        </a:p>
      </dgm:t>
    </dgm:pt>
    <dgm:pt modelId="{5F93B2AE-051C-4147-9215-AB0BE1202ACB}" type="parTrans" cxnId="{78B35CB3-C7AC-476B-9EB3-B4EB64C3B0A6}">
      <dgm:prSet/>
      <dgm:spPr/>
      <dgm:t>
        <a:bodyPr/>
        <a:lstStyle/>
        <a:p>
          <a:endParaRPr lang="en-US"/>
        </a:p>
      </dgm:t>
    </dgm:pt>
    <dgm:pt modelId="{EFB5C52A-9D32-42D0-B3A1-1AA7E110F4B4}" type="sibTrans" cxnId="{78B35CB3-C7AC-476B-9EB3-B4EB64C3B0A6}">
      <dgm:prSet/>
      <dgm:spPr/>
      <dgm:t>
        <a:bodyPr/>
        <a:lstStyle/>
        <a:p>
          <a:endParaRPr lang="en-US"/>
        </a:p>
      </dgm:t>
    </dgm:pt>
    <dgm:pt modelId="{4A1671C3-0DFC-4043-8DAD-E0039586C8F5}">
      <dgm:prSet/>
      <dgm:spPr/>
      <dgm:t>
        <a:bodyPr/>
        <a:lstStyle/>
        <a:p>
          <a:r>
            <a:rPr lang="en-US" dirty="0"/>
            <a:t>Urban mining and recycled‑content standards to grow secondary supply locally</a:t>
          </a:r>
        </a:p>
      </dgm:t>
    </dgm:pt>
    <dgm:pt modelId="{0EE8F739-F04A-42E2-88AE-41448E665250}" type="parTrans" cxnId="{22319B31-DC88-41E4-8110-860FC5E40653}">
      <dgm:prSet/>
      <dgm:spPr/>
      <dgm:t>
        <a:bodyPr/>
        <a:lstStyle/>
        <a:p>
          <a:endParaRPr lang="en-US"/>
        </a:p>
      </dgm:t>
    </dgm:pt>
    <dgm:pt modelId="{A54CC06A-E4AE-4C47-9319-7D203F616BE0}" type="sibTrans" cxnId="{22319B31-DC88-41E4-8110-860FC5E40653}">
      <dgm:prSet/>
      <dgm:spPr/>
      <dgm:t>
        <a:bodyPr/>
        <a:lstStyle/>
        <a:p>
          <a:endParaRPr lang="en-US"/>
        </a:p>
      </dgm:t>
    </dgm:pt>
    <dgm:pt modelId="{32463F7A-66D0-4094-8F13-C6055CF2B421}" type="pres">
      <dgm:prSet presAssocID="{78D3D3C6-4CB5-4F2D-A50F-6121558DDA22}" presName="root" presStyleCnt="0">
        <dgm:presLayoutVars>
          <dgm:dir/>
          <dgm:resizeHandles val="exact"/>
        </dgm:presLayoutVars>
      </dgm:prSet>
      <dgm:spPr/>
    </dgm:pt>
    <dgm:pt modelId="{A30EA203-CEEB-4441-8FDB-1D7A2C526F29}" type="pres">
      <dgm:prSet presAssocID="{E495626F-C113-4F2D-BA94-AA995D2E8CB7}" presName="compNode" presStyleCnt="0"/>
      <dgm:spPr/>
    </dgm:pt>
    <dgm:pt modelId="{3A1B9BED-5C36-4111-B3F8-8A4705AB031B}" type="pres">
      <dgm:prSet presAssocID="{E495626F-C113-4F2D-BA94-AA995D2E8CB7}" presName="bgRect" presStyleLbl="bgShp" presStyleIdx="0" presStyleCnt="5"/>
      <dgm:spPr/>
    </dgm:pt>
    <dgm:pt modelId="{C43BBA50-4354-4150-A12B-3BBB8BE531DD}" type="pres">
      <dgm:prSet presAssocID="{E495626F-C113-4F2D-BA94-AA995D2E8CB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cavator"/>
        </a:ext>
      </dgm:extLst>
    </dgm:pt>
    <dgm:pt modelId="{26F47251-231B-4A25-B18C-05A340F085AA}" type="pres">
      <dgm:prSet presAssocID="{E495626F-C113-4F2D-BA94-AA995D2E8CB7}" presName="spaceRect" presStyleCnt="0"/>
      <dgm:spPr/>
    </dgm:pt>
    <dgm:pt modelId="{CC3EBB2A-5ED3-4705-A27E-68D8F2CB6083}" type="pres">
      <dgm:prSet presAssocID="{E495626F-C113-4F2D-BA94-AA995D2E8CB7}" presName="parTx" presStyleLbl="revTx" presStyleIdx="0" presStyleCnt="5">
        <dgm:presLayoutVars>
          <dgm:chMax val="0"/>
          <dgm:chPref val="0"/>
        </dgm:presLayoutVars>
      </dgm:prSet>
      <dgm:spPr/>
    </dgm:pt>
    <dgm:pt modelId="{B29131DF-3F6D-4079-8225-C0AD33B0736B}" type="pres">
      <dgm:prSet presAssocID="{3D42AE47-AA9C-40BF-A85A-7DFC51C66AF1}" presName="sibTrans" presStyleCnt="0"/>
      <dgm:spPr/>
    </dgm:pt>
    <dgm:pt modelId="{F5D4AD18-1C52-4E24-8074-6786EB9CB874}" type="pres">
      <dgm:prSet presAssocID="{660BF55D-86F3-49A5-96E8-13ADAB36B97E}" presName="compNode" presStyleCnt="0"/>
      <dgm:spPr/>
    </dgm:pt>
    <dgm:pt modelId="{2A2D9C86-A470-4F45-A9F5-9BF92A0C2A73}" type="pres">
      <dgm:prSet presAssocID="{660BF55D-86F3-49A5-96E8-13ADAB36B97E}" presName="bgRect" presStyleLbl="bgShp" presStyleIdx="1" presStyleCnt="5"/>
      <dgm:spPr/>
    </dgm:pt>
    <dgm:pt modelId="{F8C5100E-3591-4AD4-AD1B-BDAB0ACFBC4F}" type="pres">
      <dgm:prSet presAssocID="{660BF55D-86F3-49A5-96E8-13ADAB36B97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ycle Sign"/>
        </a:ext>
      </dgm:extLst>
    </dgm:pt>
    <dgm:pt modelId="{FE03A41E-C14E-44BE-8581-5ACD93DA621F}" type="pres">
      <dgm:prSet presAssocID="{660BF55D-86F3-49A5-96E8-13ADAB36B97E}" presName="spaceRect" presStyleCnt="0"/>
      <dgm:spPr/>
    </dgm:pt>
    <dgm:pt modelId="{698DFF3A-9A66-459F-A64F-F587951F06E2}" type="pres">
      <dgm:prSet presAssocID="{660BF55D-86F3-49A5-96E8-13ADAB36B97E}" presName="parTx" presStyleLbl="revTx" presStyleIdx="1" presStyleCnt="5">
        <dgm:presLayoutVars>
          <dgm:chMax val="0"/>
          <dgm:chPref val="0"/>
        </dgm:presLayoutVars>
      </dgm:prSet>
      <dgm:spPr/>
    </dgm:pt>
    <dgm:pt modelId="{83CE9A1D-D726-4C5A-8999-4DBF765BC1C2}" type="pres">
      <dgm:prSet presAssocID="{1B87B8F1-492B-47FE-9FB9-E6E511ADEE98}" presName="sibTrans" presStyleCnt="0"/>
      <dgm:spPr/>
    </dgm:pt>
    <dgm:pt modelId="{A8DCD9A0-5A06-4B82-AA31-31AE4635558A}" type="pres">
      <dgm:prSet presAssocID="{5DF546AD-4410-43B0-B1B7-19934E82990C}" presName="compNode" presStyleCnt="0"/>
      <dgm:spPr/>
    </dgm:pt>
    <dgm:pt modelId="{420E91E3-6A85-42A7-8C30-2AAA0F695040}" type="pres">
      <dgm:prSet presAssocID="{5DF546AD-4410-43B0-B1B7-19934E82990C}" presName="bgRect" presStyleLbl="bgShp" presStyleIdx="2" presStyleCnt="5"/>
      <dgm:spPr/>
    </dgm:pt>
    <dgm:pt modelId="{9D3D5337-565D-48E0-A50D-551FB5EB31D3}" type="pres">
      <dgm:prSet presAssocID="{5DF546AD-4410-43B0-B1B7-19934E82990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lder"/>
        </a:ext>
      </dgm:extLst>
    </dgm:pt>
    <dgm:pt modelId="{0C092B95-32FA-4037-BF6F-3F63510857C9}" type="pres">
      <dgm:prSet presAssocID="{5DF546AD-4410-43B0-B1B7-19934E82990C}" presName="spaceRect" presStyleCnt="0"/>
      <dgm:spPr/>
    </dgm:pt>
    <dgm:pt modelId="{AD4A0012-DF22-4469-8D80-4CCD6EC67E05}" type="pres">
      <dgm:prSet presAssocID="{5DF546AD-4410-43B0-B1B7-19934E82990C}" presName="parTx" presStyleLbl="revTx" presStyleIdx="2" presStyleCnt="5">
        <dgm:presLayoutVars>
          <dgm:chMax val="0"/>
          <dgm:chPref val="0"/>
        </dgm:presLayoutVars>
      </dgm:prSet>
      <dgm:spPr/>
    </dgm:pt>
    <dgm:pt modelId="{F7AEA1B4-6B21-4B4D-AAF6-5C25E42D87D6}" type="pres">
      <dgm:prSet presAssocID="{86103EE9-1DB2-41C2-B314-61C62D413F47}" presName="sibTrans" presStyleCnt="0"/>
      <dgm:spPr/>
    </dgm:pt>
    <dgm:pt modelId="{8BD03FF8-DFEA-4CBB-A313-E1F695280693}" type="pres">
      <dgm:prSet presAssocID="{9B9FF11C-9E77-4B6C-86D5-EAA0A78E7CCE}" presName="compNode" presStyleCnt="0"/>
      <dgm:spPr/>
    </dgm:pt>
    <dgm:pt modelId="{0BD08C3A-B999-40A4-9732-E051B038D9B4}" type="pres">
      <dgm:prSet presAssocID="{9B9FF11C-9E77-4B6C-86D5-EAA0A78E7CCE}" presName="bgRect" presStyleLbl="bgShp" presStyleIdx="3" presStyleCnt="5"/>
      <dgm:spPr/>
    </dgm:pt>
    <dgm:pt modelId="{CB0D430A-4598-4B8C-9714-312F29452F4A}" type="pres">
      <dgm:prSet presAssocID="{9B9FF11C-9E77-4B6C-86D5-EAA0A78E7CC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ement truck"/>
        </a:ext>
      </dgm:extLst>
    </dgm:pt>
    <dgm:pt modelId="{68D62217-4020-4A6E-8FEC-9D0DF0EB27B5}" type="pres">
      <dgm:prSet presAssocID="{9B9FF11C-9E77-4B6C-86D5-EAA0A78E7CCE}" presName="spaceRect" presStyleCnt="0"/>
      <dgm:spPr/>
    </dgm:pt>
    <dgm:pt modelId="{C59D0BD4-0386-4F77-826D-D93FFFBD4C94}" type="pres">
      <dgm:prSet presAssocID="{9B9FF11C-9E77-4B6C-86D5-EAA0A78E7CCE}" presName="parTx" presStyleLbl="revTx" presStyleIdx="3" presStyleCnt="5">
        <dgm:presLayoutVars>
          <dgm:chMax val="0"/>
          <dgm:chPref val="0"/>
        </dgm:presLayoutVars>
      </dgm:prSet>
      <dgm:spPr/>
    </dgm:pt>
    <dgm:pt modelId="{97F921F0-F4A6-433B-A14F-CBE1844D3AD0}" type="pres">
      <dgm:prSet presAssocID="{EFB5C52A-9D32-42D0-B3A1-1AA7E110F4B4}" presName="sibTrans" presStyleCnt="0"/>
      <dgm:spPr/>
    </dgm:pt>
    <dgm:pt modelId="{7A869846-495B-4AC8-A9FF-7A4C98B00844}" type="pres">
      <dgm:prSet presAssocID="{4A1671C3-0DFC-4043-8DAD-E0039586C8F5}" presName="compNode" presStyleCnt="0"/>
      <dgm:spPr/>
    </dgm:pt>
    <dgm:pt modelId="{2D45C820-99A2-4A9E-A0E8-138AA2DB439D}" type="pres">
      <dgm:prSet presAssocID="{4A1671C3-0DFC-4043-8DAD-E0039586C8F5}" presName="bgRect" presStyleLbl="bgShp" presStyleIdx="4" presStyleCnt="5"/>
      <dgm:spPr/>
    </dgm:pt>
    <dgm:pt modelId="{FEF5D296-586D-4E4B-8FB3-6E56CB866FBD}" type="pres">
      <dgm:prSet presAssocID="{4A1671C3-0DFC-4043-8DAD-E0039586C8F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EEB9FFAF-B71E-4702-B885-BCCE4A2BAA1A}" type="pres">
      <dgm:prSet presAssocID="{4A1671C3-0DFC-4043-8DAD-E0039586C8F5}" presName="spaceRect" presStyleCnt="0"/>
      <dgm:spPr/>
    </dgm:pt>
    <dgm:pt modelId="{9D1A311F-FE0E-4188-830D-2DA77BE45D0E}" type="pres">
      <dgm:prSet presAssocID="{4A1671C3-0DFC-4043-8DAD-E0039586C8F5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F7A44F03-DBF0-426E-9E7D-A074FC9F70EF}" type="presOf" srcId="{4A1671C3-0DFC-4043-8DAD-E0039586C8F5}" destId="{9D1A311F-FE0E-4188-830D-2DA77BE45D0E}" srcOrd="0" destOrd="0" presId="urn:microsoft.com/office/officeart/2018/2/layout/IconVerticalSolidList"/>
    <dgm:cxn modelId="{EABE4E12-9F5A-4FC4-AF90-022A08BEFA86}" srcId="{78D3D3C6-4CB5-4F2D-A50F-6121558DDA22}" destId="{E495626F-C113-4F2D-BA94-AA995D2E8CB7}" srcOrd="0" destOrd="0" parTransId="{C9245905-EEEF-4558-B16C-74D2E0968272}" sibTransId="{3D42AE47-AA9C-40BF-A85A-7DFC51C66AF1}"/>
    <dgm:cxn modelId="{22319B31-DC88-41E4-8110-860FC5E40653}" srcId="{78D3D3C6-4CB5-4F2D-A50F-6121558DDA22}" destId="{4A1671C3-0DFC-4043-8DAD-E0039586C8F5}" srcOrd="4" destOrd="0" parTransId="{0EE8F739-F04A-42E2-88AE-41448E665250}" sibTransId="{A54CC06A-E4AE-4C47-9319-7D203F616BE0}"/>
    <dgm:cxn modelId="{B747ED5D-C0E2-425E-BB67-F5B31AF8806E}" type="presOf" srcId="{E495626F-C113-4F2D-BA94-AA995D2E8CB7}" destId="{CC3EBB2A-5ED3-4705-A27E-68D8F2CB6083}" srcOrd="0" destOrd="0" presId="urn:microsoft.com/office/officeart/2018/2/layout/IconVerticalSolidList"/>
    <dgm:cxn modelId="{ACC90863-0149-418C-86BC-6A0C1ADE96AF}" srcId="{78D3D3C6-4CB5-4F2D-A50F-6121558DDA22}" destId="{660BF55D-86F3-49A5-96E8-13ADAB36B97E}" srcOrd="1" destOrd="0" parTransId="{7404A5AC-4A00-4EDC-9277-11D3556133A3}" sibTransId="{1B87B8F1-492B-47FE-9FB9-E6E511ADEE98}"/>
    <dgm:cxn modelId="{E4848380-68B9-4B52-B568-442402290E3F}" type="presOf" srcId="{9B9FF11C-9E77-4B6C-86D5-EAA0A78E7CCE}" destId="{C59D0BD4-0386-4F77-826D-D93FFFBD4C94}" srcOrd="0" destOrd="0" presId="urn:microsoft.com/office/officeart/2018/2/layout/IconVerticalSolidList"/>
    <dgm:cxn modelId="{C8DE2384-C640-42C5-8D49-68EE1EDE9FCC}" srcId="{78D3D3C6-4CB5-4F2D-A50F-6121558DDA22}" destId="{5DF546AD-4410-43B0-B1B7-19934E82990C}" srcOrd="2" destOrd="0" parTransId="{1EE58C38-24B6-4A8D-ADEB-1F3990C1BBE1}" sibTransId="{86103EE9-1DB2-41C2-B314-61C62D413F47}"/>
    <dgm:cxn modelId="{78B35CB3-C7AC-476B-9EB3-B4EB64C3B0A6}" srcId="{78D3D3C6-4CB5-4F2D-A50F-6121558DDA22}" destId="{9B9FF11C-9E77-4B6C-86D5-EAA0A78E7CCE}" srcOrd="3" destOrd="0" parTransId="{5F93B2AE-051C-4147-9215-AB0BE1202ACB}" sibTransId="{EFB5C52A-9D32-42D0-B3A1-1AA7E110F4B4}"/>
    <dgm:cxn modelId="{D8D27ADF-E2B8-4125-8036-37FC42037E19}" type="presOf" srcId="{5DF546AD-4410-43B0-B1B7-19934E82990C}" destId="{AD4A0012-DF22-4469-8D80-4CCD6EC67E05}" srcOrd="0" destOrd="0" presId="urn:microsoft.com/office/officeart/2018/2/layout/IconVerticalSolidList"/>
    <dgm:cxn modelId="{841B35EA-A2B9-4298-937D-14F118F69548}" type="presOf" srcId="{78D3D3C6-4CB5-4F2D-A50F-6121558DDA22}" destId="{32463F7A-66D0-4094-8F13-C6055CF2B421}" srcOrd="0" destOrd="0" presId="urn:microsoft.com/office/officeart/2018/2/layout/IconVerticalSolidList"/>
    <dgm:cxn modelId="{6B8817F0-E4B7-4A1E-A187-A18A4F16F34E}" type="presOf" srcId="{660BF55D-86F3-49A5-96E8-13ADAB36B97E}" destId="{698DFF3A-9A66-459F-A64F-F587951F06E2}" srcOrd="0" destOrd="0" presId="urn:microsoft.com/office/officeart/2018/2/layout/IconVerticalSolidList"/>
    <dgm:cxn modelId="{FBA58DA0-D561-4D8B-B81D-64FCD31CB0F0}" type="presParOf" srcId="{32463F7A-66D0-4094-8F13-C6055CF2B421}" destId="{A30EA203-CEEB-4441-8FDB-1D7A2C526F29}" srcOrd="0" destOrd="0" presId="urn:microsoft.com/office/officeart/2018/2/layout/IconVerticalSolidList"/>
    <dgm:cxn modelId="{1CF362DB-B7F9-4314-A317-E19F9B3BA9EC}" type="presParOf" srcId="{A30EA203-CEEB-4441-8FDB-1D7A2C526F29}" destId="{3A1B9BED-5C36-4111-B3F8-8A4705AB031B}" srcOrd="0" destOrd="0" presId="urn:microsoft.com/office/officeart/2018/2/layout/IconVerticalSolidList"/>
    <dgm:cxn modelId="{1AE0CA4A-F4F3-44B9-B059-6A64E658409B}" type="presParOf" srcId="{A30EA203-CEEB-4441-8FDB-1D7A2C526F29}" destId="{C43BBA50-4354-4150-A12B-3BBB8BE531DD}" srcOrd="1" destOrd="0" presId="urn:microsoft.com/office/officeart/2018/2/layout/IconVerticalSolidList"/>
    <dgm:cxn modelId="{7D947687-B907-4F20-A936-D24E59646341}" type="presParOf" srcId="{A30EA203-CEEB-4441-8FDB-1D7A2C526F29}" destId="{26F47251-231B-4A25-B18C-05A340F085AA}" srcOrd="2" destOrd="0" presId="urn:microsoft.com/office/officeart/2018/2/layout/IconVerticalSolidList"/>
    <dgm:cxn modelId="{BF1F149D-BB53-466D-BFFB-00D09D6B909D}" type="presParOf" srcId="{A30EA203-CEEB-4441-8FDB-1D7A2C526F29}" destId="{CC3EBB2A-5ED3-4705-A27E-68D8F2CB6083}" srcOrd="3" destOrd="0" presId="urn:microsoft.com/office/officeart/2018/2/layout/IconVerticalSolidList"/>
    <dgm:cxn modelId="{59E4393B-DD34-4E3F-B0E0-69FB8AF07901}" type="presParOf" srcId="{32463F7A-66D0-4094-8F13-C6055CF2B421}" destId="{B29131DF-3F6D-4079-8225-C0AD33B0736B}" srcOrd="1" destOrd="0" presId="urn:microsoft.com/office/officeart/2018/2/layout/IconVerticalSolidList"/>
    <dgm:cxn modelId="{C4B3FA96-A1C9-47A1-B42D-C202FCF5CA35}" type="presParOf" srcId="{32463F7A-66D0-4094-8F13-C6055CF2B421}" destId="{F5D4AD18-1C52-4E24-8074-6786EB9CB874}" srcOrd="2" destOrd="0" presId="urn:microsoft.com/office/officeart/2018/2/layout/IconVerticalSolidList"/>
    <dgm:cxn modelId="{C065133A-1A43-4E5A-BBA8-B819B77D23BF}" type="presParOf" srcId="{F5D4AD18-1C52-4E24-8074-6786EB9CB874}" destId="{2A2D9C86-A470-4F45-A9F5-9BF92A0C2A73}" srcOrd="0" destOrd="0" presId="urn:microsoft.com/office/officeart/2018/2/layout/IconVerticalSolidList"/>
    <dgm:cxn modelId="{2EEF0220-9A6E-4CD1-ADD8-3ADF9220DA7D}" type="presParOf" srcId="{F5D4AD18-1C52-4E24-8074-6786EB9CB874}" destId="{F8C5100E-3591-4AD4-AD1B-BDAB0ACFBC4F}" srcOrd="1" destOrd="0" presId="urn:microsoft.com/office/officeart/2018/2/layout/IconVerticalSolidList"/>
    <dgm:cxn modelId="{2E9F648A-A1DD-4975-AD4A-EBE5C1DAE5E1}" type="presParOf" srcId="{F5D4AD18-1C52-4E24-8074-6786EB9CB874}" destId="{FE03A41E-C14E-44BE-8581-5ACD93DA621F}" srcOrd="2" destOrd="0" presId="urn:microsoft.com/office/officeart/2018/2/layout/IconVerticalSolidList"/>
    <dgm:cxn modelId="{33FEF356-8490-4357-8CE4-F899EB10563C}" type="presParOf" srcId="{F5D4AD18-1C52-4E24-8074-6786EB9CB874}" destId="{698DFF3A-9A66-459F-A64F-F587951F06E2}" srcOrd="3" destOrd="0" presId="urn:microsoft.com/office/officeart/2018/2/layout/IconVerticalSolidList"/>
    <dgm:cxn modelId="{13294EB8-E178-46FE-8AAC-452339C6B002}" type="presParOf" srcId="{32463F7A-66D0-4094-8F13-C6055CF2B421}" destId="{83CE9A1D-D726-4C5A-8999-4DBF765BC1C2}" srcOrd="3" destOrd="0" presId="urn:microsoft.com/office/officeart/2018/2/layout/IconVerticalSolidList"/>
    <dgm:cxn modelId="{8273C522-D9DE-42E5-95AA-1C225910BA8E}" type="presParOf" srcId="{32463F7A-66D0-4094-8F13-C6055CF2B421}" destId="{A8DCD9A0-5A06-4B82-AA31-31AE4635558A}" srcOrd="4" destOrd="0" presId="urn:microsoft.com/office/officeart/2018/2/layout/IconVerticalSolidList"/>
    <dgm:cxn modelId="{BD5FA329-D1D8-4977-A22F-9759A26AA779}" type="presParOf" srcId="{A8DCD9A0-5A06-4B82-AA31-31AE4635558A}" destId="{420E91E3-6A85-42A7-8C30-2AAA0F695040}" srcOrd="0" destOrd="0" presId="urn:microsoft.com/office/officeart/2018/2/layout/IconVerticalSolidList"/>
    <dgm:cxn modelId="{FFE1BD78-8933-4529-9BE3-46FA46283982}" type="presParOf" srcId="{A8DCD9A0-5A06-4B82-AA31-31AE4635558A}" destId="{9D3D5337-565D-48E0-A50D-551FB5EB31D3}" srcOrd="1" destOrd="0" presId="urn:microsoft.com/office/officeart/2018/2/layout/IconVerticalSolidList"/>
    <dgm:cxn modelId="{FF6EE0E6-5F5D-4A49-9FDC-45EBDB03C334}" type="presParOf" srcId="{A8DCD9A0-5A06-4B82-AA31-31AE4635558A}" destId="{0C092B95-32FA-4037-BF6F-3F63510857C9}" srcOrd="2" destOrd="0" presId="urn:microsoft.com/office/officeart/2018/2/layout/IconVerticalSolidList"/>
    <dgm:cxn modelId="{1AF44227-B588-46E1-AFC9-BDAC8D5FCE89}" type="presParOf" srcId="{A8DCD9A0-5A06-4B82-AA31-31AE4635558A}" destId="{AD4A0012-DF22-4469-8D80-4CCD6EC67E05}" srcOrd="3" destOrd="0" presId="urn:microsoft.com/office/officeart/2018/2/layout/IconVerticalSolidList"/>
    <dgm:cxn modelId="{5CFA3268-6D0C-4B08-B0BA-32171E126200}" type="presParOf" srcId="{32463F7A-66D0-4094-8F13-C6055CF2B421}" destId="{F7AEA1B4-6B21-4B4D-AAF6-5C25E42D87D6}" srcOrd="5" destOrd="0" presId="urn:microsoft.com/office/officeart/2018/2/layout/IconVerticalSolidList"/>
    <dgm:cxn modelId="{2BFD70B8-79CA-4D50-B797-2D0CDFA0B441}" type="presParOf" srcId="{32463F7A-66D0-4094-8F13-C6055CF2B421}" destId="{8BD03FF8-DFEA-4CBB-A313-E1F695280693}" srcOrd="6" destOrd="0" presId="urn:microsoft.com/office/officeart/2018/2/layout/IconVerticalSolidList"/>
    <dgm:cxn modelId="{7CB00172-CA6F-430E-915E-B8171CC1272F}" type="presParOf" srcId="{8BD03FF8-DFEA-4CBB-A313-E1F695280693}" destId="{0BD08C3A-B999-40A4-9732-E051B038D9B4}" srcOrd="0" destOrd="0" presId="urn:microsoft.com/office/officeart/2018/2/layout/IconVerticalSolidList"/>
    <dgm:cxn modelId="{979506CA-13B3-4573-81FA-3DBE09175822}" type="presParOf" srcId="{8BD03FF8-DFEA-4CBB-A313-E1F695280693}" destId="{CB0D430A-4598-4B8C-9714-312F29452F4A}" srcOrd="1" destOrd="0" presId="urn:microsoft.com/office/officeart/2018/2/layout/IconVerticalSolidList"/>
    <dgm:cxn modelId="{1D19C102-C527-44D5-A9A3-0C36961B79D4}" type="presParOf" srcId="{8BD03FF8-DFEA-4CBB-A313-E1F695280693}" destId="{68D62217-4020-4A6E-8FEC-9D0DF0EB27B5}" srcOrd="2" destOrd="0" presId="urn:microsoft.com/office/officeart/2018/2/layout/IconVerticalSolidList"/>
    <dgm:cxn modelId="{DEC8A3F6-ADE5-47AD-868C-218F930BE8CA}" type="presParOf" srcId="{8BD03FF8-DFEA-4CBB-A313-E1F695280693}" destId="{C59D0BD4-0386-4F77-826D-D93FFFBD4C94}" srcOrd="3" destOrd="0" presId="urn:microsoft.com/office/officeart/2018/2/layout/IconVerticalSolidList"/>
    <dgm:cxn modelId="{BE1BC102-4047-4435-A216-F878ACC49083}" type="presParOf" srcId="{32463F7A-66D0-4094-8F13-C6055CF2B421}" destId="{97F921F0-F4A6-433B-A14F-CBE1844D3AD0}" srcOrd="7" destOrd="0" presId="urn:microsoft.com/office/officeart/2018/2/layout/IconVerticalSolidList"/>
    <dgm:cxn modelId="{FAF2044B-A317-4DBA-A802-EFE520D82398}" type="presParOf" srcId="{32463F7A-66D0-4094-8F13-C6055CF2B421}" destId="{7A869846-495B-4AC8-A9FF-7A4C98B00844}" srcOrd="8" destOrd="0" presId="urn:microsoft.com/office/officeart/2018/2/layout/IconVerticalSolidList"/>
    <dgm:cxn modelId="{E41F9DBA-31A2-4BFC-8AD0-6B224EED9E63}" type="presParOf" srcId="{7A869846-495B-4AC8-A9FF-7A4C98B00844}" destId="{2D45C820-99A2-4A9E-A0E8-138AA2DB439D}" srcOrd="0" destOrd="0" presId="urn:microsoft.com/office/officeart/2018/2/layout/IconVerticalSolidList"/>
    <dgm:cxn modelId="{BE94608D-0E96-407D-8688-CC07043ABB6D}" type="presParOf" srcId="{7A869846-495B-4AC8-A9FF-7A4C98B00844}" destId="{FEF5D296-586D-4E4B-8FB3-6E56CB866FBD}" srcOrd="1" destOrd="0" presId="urn:microsoft.com/office/officeart/2018/2/layout/IconVerticalSolidList"/>
    <dgm:cxn modelId="{C69F96C2-F641-48BF-8D12-A98317BDD660}" type="presParOf" srcId="{7A869846-495B-4AC8-A9FF-7A4C98B00844}" destId="{EEB9FFAF-B71E-4702-B885-BCCE4A2BAA1A}" srcOrd="2" destOrd="0" presId="urn:microsoft.com/office/officeart/2018/2/layout/IconVerticalSolidList"/>
    <dgm:cxn modelId="{904B1DC8-F5D0-4961-8A70-FFDC334348DD}" type="presParOf" srcId="{7A869846-495B-4AC8-A9FF-7A4C98B00844}" destId="{9D1A311F-FE0E-4188-830D-2DA77BE45D0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3796884-1BF4-424C-A989-1CB685B7BA4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D8DB27B-B7EB-4563-AC0F-7D754F68F162}">
      <dgm:prSet/>
      <dgm:spPr/>
      <dgm:t>
        <a:bodyPr/>
        <a:lstStyle/>
        <a:p>
          <a:r>
            <a:rPr lang="en-US" dirty="0"/>
            <a:t>Sustainable Aviation Fuel (SAF) offers significant lifecycle CO₂ reductions versus fossil jet fuel</a:t>
          </a:r>
        </a:p>
      </dgm:t>
    </dgm:pt>
    <dgm:pt modelId="{97BA6F53-81F3-4A5F-9B67-302AA71A973F}" type="parTrans" cxnId="{D1B5C97A-34CE-4153-A956-35FF5C026247}">
      <dgm:prSet/>
      <dgm:spPr/>
      <dgm:t>
        <a:bodyPr/>
        <a:lstStyle/>
        <a:p>
          <a:endParaRPr lang="en-US"/>
        </a:p>
      </dgm:t>
    </dgm:pt>
    <dgm:pt modelId="{FE80D990-7587-4ABA-8EB9-E1614E1C177F}" type="sibTrans" cxnId="{D1B5C97A-34CE-4153-A956-35FF5C026247}">
      <dgm:prSet/>
      <dgm:spPr/>
      <dgm:t>
        <a:bodyPr/>
        <a:lstStyle/>
        <a:p>
          <a:endParaRPr lang="en-US"/>
        </a:p>
      </dgm:t>
    </dgm:pt>
    <dgm:pt modelId="{A5FDA049-E52F-4AF1-BCA8-8830C7FAE5ED}">
      <dgm:prSet/>
      <dgm:spPr/>
      <dgm:t>
        <a:bodyPr/>
        <a:lstStyle/>
        <a:p>
          <a:r>
            <a:rPr lang="en-US" dirty="0"/>
            <a:t>Today’s volumes are small and costs higher; mandates and offtake agreements are scaling</a:t>
          </a:r>
        </a:p>
      </dgm:t>
    </dgm:pt>
    <dgm:pt modelId="{F4DCCC9F-62F2-481A-897E-B49718F2473B}" type="parTrans" cxnId="{0C19CF5F-F36E-4B9E-B271-1960D0D1CE35}">
      <dgm:prSet/>
      <dgm:spPr/>
      <dgm:t>
        <a:bodyPr/>
        <a:lstStyle/>
        <a:p>
          <a:endParaRPr lang="en-US"/>
        </a:p>
      </dgm:t>
    </dgm:pt>
    <dgm:pt modelId="{401F72F4-D3AB-4595-A966-8609278BA4CD}" type="sibTrans" cxnId="{0C19CF5F-F36E-4B9E-B271-1960D0D1CE35}">
      <dgm:prSet/>
      <dgm:spPr/>
      <dgm:t>
        <a:bodyPr/>
        <a:lstStyle/>
        <a:p>
          <a:endParaRPr lang="en-US"/>
        </a:p>
      </dgm:t>
    </dgm:pt>
    <dgm:pt modelId="{92945FDB-5F8B-4DF3-980A-1204A8AC36BE}">
      <dgm:prSet/>
      <dgm:spPr/>
      <dgm:t>
        <a:bodyPr/>
        <a:lstStyle/>
        <a:p>
          <a:r>
            <a:rPr lang="en-US" dirty="0"/>
            <a:t>Why it matters: trade, tourism, conferences — credible flight </a:t>
          </a:r>
          <a:r>
            <a:rPr lang="en-US" dirty="0" err="1"/>
            <a:t>decarbonisation</a:t>
          </a:r>
          <a:r>
            <a:rPr lang="en-US" dirty="0"/>
            <a:t> complements circularity</a:t>
          </a:r>
        </a:p>
      </dgm:t>
    </dgm:pt>
    <dgm:pt modelId="{ADB2FAD8-E187-46C7-B55D-6D1165A24815}" type="parTrans" cxnId="{78240853-AAA2-46C2-88BE-E8DFE73FD314}">
      <dgm:prSet/>
      <dgm:spPr/>
      <dgm:t>
        <a:bodyPr/>
        <a:lstStyle/>
        <a:p>
          <a:endParaRPr lang="en-US"/>
        </a:p>
      </dgm:t>
    </dgm:pt>
    <dgm:pt modelId="{768C0E45-9B18-4AD9-981A-AFBCCC396D0C}" type="sibTrans" cxnId="{78240853-AAA2-46C2-88BE-E8DFE73FD314}">
      <dgm:prSet/>
      <dgm:spPr/>
      <dgm:t>
        <a:bodyPr/>
        <a:lstStyle/>
        <a:p>
          <a:endParaRPr lang="en-US"/>
        </a:p>
      </dgm:t>
    </dgm:pt>
    <dgm:pt modelId="{198355FA-3BEA-4DAC-8475-673DA6569AE7}">
      <dgm:prSet/>
      <dgm:spPr/>
      <dgm:t>
        <a:bodyPr/>
        <a:lstStyle/>
        <a:p>
          <a:r>
            <a:rPr lang="en-US" dirty="0"/>
            <a:t>Signals: corporate travel policies and green logistics increasingly </a:t>
          </a:r>
          <a:r>
            <a:rPr lang="en-US" dirty="0" err="1"/>
            <a:t>prioritise</a:t>
          </a:r>
          <a:r>
            <a:rPr lang="en-US" dirty="0"/>
            <a:t> lower‑carbon options</a:t>
          </a:r>
        </a:p>
      </dgm:t>
    </dgm:pt>
    <dgm:pt modelId="{D294D8D3-2003-4EE4-8390-B2FAFB1113F5}" type="parTrans" cxnId="{37F2960E-1749-4CD9-A82A-5560166EC62A}">
      <dgm:prSet/>
      <dgm:spPr/>
      <dgm:t>
        <a:bodyPr/>
        <a:lstStyle/>
        <a:p>
          <a:endParaRPr lang="en-US"/>
        </a:p>
      </dgm:t>
    </dgm:pt>
    <dgm:pt modelId="{621424E8-E816-4598-A0E4-F064737B91B6}" type="sibTrans" cxnId="{37F2960E-1749-4CD9-A82A-5560166EC62A}">
      <dgm:prSet/>
      <dgm:spPr/>
      <dgm:t>
        <a:bodyPr/>
        <a:lstStyle/>
        <a:p>
          <a:endParaRPr lang="en-US"/>
        </a:p>
      </dgm:t>
    </dgm:pt>
    <dgm:pt modelId="{5C6D5A84-D28D-49C5-A535-9F9B64E92115}" type="pres">
      <dgm:prSet presAssocID="{A3796884-1BF4-424C-A989-1CB685B7BA4E}" presName="root" presStyleCnt="0">
        <dgm:presLayoutVars>
          <dgm:dir/>
          <dgm:resizeHandles val="exact"/>
        </dgm:presLayoutVars>
      </dgm:prSet>
      <dgm:spPr/>
    </dgm:pt>
    <dgm:pt modelId="{E2F279D7-580F-4923-8B70-2D41A4C57ADC}" type="pres">
      <dgm:prSet presAssocID="{AD8DB27B-B7EB-4563-AC0F-7D754F68F162}" presName="compNode" presStyleCnt="0"/>
      <dgm:spPr/>
    </dgm:pt>
    <dgm:pt modelId="{DD1831E7-EE2A-43C9-95D0-EA871A3E1E5E}" type="pres">
      <dgm:prSet presAssocID="{AD8DB27B-B7EB-4563-AC0F-7D754F68F162}" presName="bgRect" presStyleLbl="bgShp" presStyleIdx="0" presStyleCnt="4"/>
      <dgm:spPr/>
    </dgm:pt>
    <dgm:pt modelId="{9E3D18A2-21EC-4386-B38C-AA0F42FE029A}" type="pres">
      <dgm:prSet presAssocID="{AD8DB27B-B7EB-4563-AC0F-7D754F68F16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icopter"/>
        </a:ext>
      </dgm:extLst>
    </dgm:pt>
    <dgm:pt modelId="{E2B56DAD-5762-43F6-848C-40A0CBD3B2AB}" type="pres">
      <dgm:prSet presAssocID="{AD8DB27B-B7EB-4563-AC0F-7D754F68F162}" presName="spaceRect" presStyleCnt="0"/>
      <dgm:spPr/>
    </dgm:pt>
    <dgm:pt modelId="{03A8BA68-99C1-437B-B8C0-62F5FD8AE305}" type="pres">
      <dgm:prSet presAssocID="{AD8DB27B-B7EB-4563-AC0F-7D754F68F162}" presName="parTx" presStyleLbl="revTx" presStyleIdx="0" presStyleCnt="4">
        <dgm:presLayoutVars>
          <dgm:chMax val="0"/>
          <dgm:chPref val="0"/>
        </dgm:presLayoutVars>
      </dgm:prSet>
      <dgm:spPr/>
    </dgm:pt>
    <dgm:pt modelId="{F613BC38-42F3-41C5-A5DD-CBF6F16D423F}" type="pres">
      <dgm:prSet presAssocID="{FE80D990-7587-4ABA-8EB9-E1614E1C177F}" presName="sibTrans" presStyleCnt="0"/>
      <dgm:spPr/>
    </dgm:pt>
    <dgm:pt modelId="{620E054F-14D7-4971-A1BD-29509097C793}" type="pres">
      <dgm:prSet presAssocID="{A5FDA049-E52F-4AF1-BCA8-8830C7FAE5ED}" presName="compNode" presStyleCnt="0"/>
      <dgm:spPr/>
    </dgm:pt>
    <dgm:pt modelId="{2F81D86E-8B33-4F5D-A6C3-19A84AB0380E}" type="pres">
      <dgm:prSet presAssocID="{A5FDA049-E52F-4AF1-BCA8-8830C7FAE5ED}" presName="bgRect" presStyleLbl="bgShp" presStyleIdx="1" presStyleCnt="4"/>
      <dgm:spPr/>
    </dgm:pt>
    <dgm:pt modelId="{9074AC4D-70FF-484D-BD4F-BB445E65F5BB}" type="pres">
      <dgm:prSet presAssocID="{A5FDA049-E52F-4AF1-BCA8-8830C7FAE5E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Yuan"/>
        </a:ext>
      </dgm:extLst>
    </dgm:pt>
    <dgm:pt modelId="{C1E1D985-DB26-4CF7-A6DD-5FBEEB52D6FF}" type="pres">
      <dgm:prSet presAssocID="{A5FDA049-E52F-4AF1-BCA8-8830C7FAE5ED}" presName="spaceRect" presStyleCnt="0"/>
      <dgm:spPr/>
    </dgm:pt>
    <dgm:pt modelId="{D29DA0CC-E0FC-4A12-BA06-1E2AE9D7B8AD}" type="pres">
      <dgm:prSet presAssocID="{A5FDA049-E52F-4AF1-BCA8-8830C7FAE5ED}" presName="parTx" presStyleLbl="revTx" presStyleIdx="1" presStyleCnt="4">
        <dgm:presLayoutVars>
          <dgm:chMax val="0"/>
          <dgm:chPref val="0"/>
        </dgm:presLayoutVars>
      </dgm:prSet>
      <dgm:spPr/>
    </dgm:pt>
    <dgm:pt modelId="{48638ACB-0B97-45F2-A0D4-B75238E5B853}" type="pres">
      <dgm:prSet presAssocID="{401F72F4-D3AB-4595-A966-8609278BA4CD}" presName="sibTrans" presStyleCnt="0"/>
      <dgm:spPr/>
    </dgm:pt>
    <dgm:pt modelId="{F8302671-C249-4B96-9B17-70985A5FED0D}" type="pres">
      <dgm:prSet presAssocID="{92945FDB-5F8B-4DF3-980A-1204A8AC36BE}" presName="compNode" presStyleCnt="0"/>
      <dgm:spPr/>
    </dgm:pt>
    <dgm:pt modelId="{F043DA26-4E85-4523-8DFC-2C7AD51296E8}" type="pres">
      <dgm:prSet presAssocID="{92945FDB-5F8B-4DF3-980A-1204A8AC36BE}" presName="bgRect" presStyleLbl="bgShp" presStyleIdx="2" presStyleCnt="4"/>
      <dgm:spPr/>
    </dgm:pt>
    <dgm:pt modelId="{630A0CB2-5B3B-450A-99A5-C8F79A49E560}" type="pres">
      <dgm:prSet presAssocID="{92945FDB-5F8B-4DF3-980A-1204A8AC36B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t Air Balloon"/>
        </a:ext>
      </dgm:extLst>
    </dgm:pt>
    <dgm:pt modelId="{BC0114C8-52FF-418E-A3F5-4B948E796AA4}" type="pres">
      <dgm:prSet presAssocID="{92945FDB-5F8B-4DF3-980A-1204A8AC36BE}" presName="spaceRect" presStyleCnt="0"/>
      <dgm:spPr/>
    </dgm:pt>
    <dgm:pt modelId="{17EB8F1F-4602-4B5D-AD3D-2FB67D9FD882}" type="pres">
      <dgm:prSet presAssocID="{92945FDB-5F8B-4DF3-980A-1204A8AC36BE}" presName="parTx" presStyleLbl="revTx" presStyleIdx="2" presStyleCnt="4">
        <dgm:presLayoutVars>
          <dgm:chMax val="0"/>
          <dgm:chPref val="0"/>
        </dgm:presLayoutVars>
      </dgm:prSet>
      <dgm:spPr/>
    </dgm:pt>
    <dgm:pt modelId="{071FC3CF-CB71-4561-B943-31C405D67F97}" type="pres">
      <dgm:prSet presAssocID="{768C0E45-9B18-4AD9-981A-AFBCCC396D0C}" presName="sibTrans" presStyleCnt="0"/>
      <dgm:spPr/>
    </dgm:pt>
    <dgm:pt modelId="{B4E3176C-6CD5-487A-B8FE-E316CCB162BA}" type="pres">
      <dgm:prSet presAssocID="{198355FA-3BEA-4DAC-8475-673DA6569AE7}" presName="compNode" presStyleCnt="0"/>
      <dgm:spPr/>
    </dgm:pt>
    <dgm:pt modelId="{817B5521-AD8C-4514-B376-692967391995}" type="pres">
      <dgm:prSet presAssocID="{198355FA-3BEA-4DAC-8475-673DA6569AE7}" presName="bgRect" presStyleLbl="bgShp" presStyleIdx="3" presStyleCnt="4"/>
      <dgm:spPr/>
    </dgm:pt>
    <dgm:pt modelId="{C5F623FE-B7DF-4FDF-A168-C311E122B46B}" type="pres">
      <dgm:prSet presAssocID="{198355FA-3BEA-4DAC-8475-673DA6569AE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ctric Car"/>
        </a:ext>
      </dgm:extLst>
    </dgm:pt>
    <dgm:pt modelId="{0DF4D977-E7F3-40FA-8B47-92727916F2CF}" type="pres">
      <dgm:prSet presAssocID="{198355FA-3BEA-4DAC-8475-673DA6569AE7}" presName="spaceRect" presStyleCnt="0"/>
      <dgm:spPr/>
    </dgm:pt>
    <dgm:pt modelId="{30834A2B-69DE-4303-B974-DF00C7EB4446}" type="pres">
      <dgm:prSet presAssocID="{198355FA-3BEA-4DAC-8475-673DA6569AE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7F2960E-1749-4CD9-A82A-5560166EC62A}" srcId="{A3796884-1BF4-424C-A989-1CB685B7BA4E}" destId="{198355FA-3BEA-4DAC-8475-673DA6569AE7}" srcOrd="3" destOrd="0" parTransId="{D294D8D3-2003-4EE4-8390-B2FAFB1113F5}" sibTransId="{621424E8-E816-4598-A0E4-F064737B91B6}"/>
    <dgm:cxn modelId="{6A431322-BE79-41A9-BCE5-F7AC49E00371}" type="presOf" srcId="{198355FA-3BEA-4DAC-8475-673DA6569AE7}" destId="{30834A2B-69DE-4303-B974-DF00C7EB4446}" srcOrd="0" destOrd="0" presId="urn:microsoft.com/office/officeart/2018/2/layout/IconVerticalSolidList"/>
    <dgm:cxn modelId="{0C19CF5F-F36E-4B9E-B271-1960D0D1CE35}" srcId="{A3796884-1BF4-424C-A989-1CB685B7BA4E}" destId="{A5FDA049-E52F-4AF1-BCA8-8830C7FAE5ED}" srcOrd="1" destOrd="0" parTransId="{F4DCCC9F-62F2-481A-897E-B49718F2473B}" sibTransId="{401F72F4-D3AB-4595-A966-8609278BA4CD}"/>
    <dgm:cxn modelId="{4A48DF67-7F1B-4596-A5C0-1E64EDFACCEF}" type="presOf" srcId="{A3796884-1BF4-424C-A989-1CB685B7BA4E}" destId="{5C6D5A84-D28D-49C5-A535-9F9B64E92115}" srcOrd="0" destOrd="0" presId="urn:microsoft.com/office/officeart/2018/2/layout/IconVerticalSolidList"/>
    <dgm:cxn modelId="{78240853-AAA2-46C2-88BE-E8DFE73FD314}" srcId="{A3796884-1BF4-424C-A989-1CB685B7BA4E}" destId="{92945FDB-5F8B-4DF3-980A-1204A8AC36BE}" srcOrd="2" destOrd="0" parTransId="{ADB2FAD8-E187-46C7-B55D-6D1165A24815}" sibTransId="{768C0E45-9B18-4AD9-981A-AFBCCC396D0C}"/>
    <dgm:cxn modelId="{307FD779-5790-4034-9C79-03A36D9C5C2D}" type="presOf" srcId="{AD8DB27B-B7EB-4563-AC0F-7D754F68F162}" destId="{03A8BA68-99C1-437B-B8C0-62F5FD8AE305}" srcOrd="0" destOrd="0" presId="urn:microsoft.com/office/officeart/2018/2/layout/IconVerticalSolidList"/>
    <dgm:cxn modelId="{D1B5C97A-34CE-4153-A956-35FF5C026247}" srcId="{A3796884-1BF4-424C-A989-1CB685B7BA4E}" destId="{AD8DB27B-B7EB-4563-AC0F-7D754F68F162}" srcOrd="0" destOrd="0" parTransId="{97BA6F53-81F3-4A5F-9B67-302AA71A973F}" sibTransId="{FE80D990-7587-4ABA-8EB9-E1614E1C177F}"/>
    <dgm:cxn modelId="{428381B5-11B4-40D2-BB5C-7543949626BD}" type="presOf" srcId="{92945FDB-5F8B-4DF3-980A-1204A8AC36BE}" destId="{17EB8F1F-4602-4B5D-AD3D-2FB67D9FD882}" srcOrd="0" destOrd="0" presId="urn:microsoft.com/office/officeart/2018/2/layout/IconVerticalSolidList"/>
    <dgm:cxn modelId="{BA2675EE-6E6F-42E0-AA0F-E09A53536300}" type="presOf" srcId="{A5FDA049-E52F-4AF1-BCA8-8830C7FAE5ED}" destId="{D29DA0CC-E0FC-4A12-BA06-1E2AE9D7B8AD}" srcOrd="0" destOrd="0" presId="urn:microsoft.com/office/officeart/2018/2/layout/IconVerticalSolidList"/>
    <dgm:cxn modelId="{2A2507E5-1726-4ED1-B1FA-0DFFD80A79A8}" type="presParOf" srcId="{5C6D5A84-D28D-49C5-A535-9F9B64E92115}" destId="{E2F279D7-580F-4923-8B70-2D41A4C57ADC}" srcOrd="0" destOrd="0" presId="urn:microsoft.com/office/officeart/2018/2/layout/IconVerticalSolidList"/>
    <dgm:cxn modelId="{79C247A8-C128-49EC-A19B-F79384B43FAD}" type="presParOf" srcId="{E2F279D7-580F-4923-8B70-2D41A4C57ADC}" destId="{DD1831E7-EE2A-43C9-95D0-EA871A3E1E5E}" srcOrd="0" destOrd="0" presId="urn:microsoft.com/office/officeart/2018/2/layout/IconVerticalSolidList"/>
    <dgm:cxn modelId="{947F2414-F5BE-410C-9EA9-9B7DD59C82AD}" type="presParOf" srcId="{E2F279D7-580F-4923-8B70-2D41A4C57ADC}" destId="{9E3D18A2-21EC-4386-B38C-AA0F42FE029A}" srcOrd="1" destOrd="0" presId="urn:microsoft.com/office/officeart/2018/2/layout/IconVerticalSolidList"/>
    <dgm:cxn modelId="{2236CD18-31C2-4347-8018-EB33ACBBC69B}" type="presParOf" srcId="{E2F279D7-580F-4923-8B70-2D41A4C57ADC}" destId="{E2B56DAD-5762-43F6-848C-40A0CBD3B2AB}" srcOrd="2" destOrd="0" presId="urn:microsoft.com/office/officeart/2018/2/layout/IconVerticalSolidList"/>
    <dgm:cxn modelId="{3255FB4A-A684-4838-BAF4-9BFBFEE3CA11}" type="presParOf" srcId="{E2F279D7-580F-4923-8B70-2D41A4C57ADC}" destId="{03A8BA68-99C1-437B-B8C0-62F5FD8AE305}" srcOrd="3" destOrd="0" presId="urn:microsoft.com/office/officeart/2018/2/layout/IconVerticalSolidList"/>
    <dgm:cxn modelId="{2EF7F582-6076-4C20-9B2F-7CB57D6FBFFB}" type="presParOf" srcId="{5C6D5A84-D28D-49C5-A535-9F9B64E92115}" destId="{F613BC38-42F3-41C5-A5DD-CBF6F16D423F}" srcOrd="1" destOrd="0" presId="urn:microsoft.com/office/officeart/2018/2/layout/IconVerticalSolidList"/>
    <dgm:cxn modelId="{355DA4C0-64C2-4089-BF5F-07CBAE82C1DE}" type="presParOf" srcId="{5C6D5A84-D28D-49C5-A535-9F9B64E92115}" destId="{620E054F-14D7-4971-A1BD-29509097C793}" srcOrd="2" destOrd="0" presId="urn:microsoft.com/office/officeart/2018/2/layout/IconVerticalSolidList"/>
    <dgm:cxn modelId="{A7F50AD7-4779-4A8D-A067-F9FFE4E0BCA3}" type="presParOf" srcId="{620E054F-14D7-4971-A1BD-29509097C793}" destId="{2F81D86E-8B33-4F5D-A6C3-19A84AB0380E}" srcOrd="0" destOrd="0" presId="urn:microsoft.com/office/officeart/2018/2/layout/IconVerticalSolidList"/>
    <dgm:cxn modelId="{2C518FF1-FFC8-4A75-8338-68830217EC3B}" type="presParOf" srcId="{620E054F-14D7-4971-A1BD-29509097C793}" destId="{9074AC4D-70FF-484D-BD4F-BB445E65F5BB}" srcOrd="1" destOrd="0" presId="urn:microsoft.com/office/officeart/2018/2/layout/IconVerticalSolidList"/>
    <dgm:cxn modelId="{B9D26B84-D3DA-406D-9A2A-484944CC1BAC}" type="presParOf" srcId="{620E054F-14D7-4971-A1BD-29509097C793}" destId="{C1E1D985-DB26-4CF7-A6DD-5FBEEB52D6FF}" srcOrd="2" destOrd="0" presId="urn:microsoft.com/office/officeart/2018/2/layout/IconVerticalSolidList"/>
    <dgm:cxn modelId="{6FC391A7-009D-4791-8C46-9B1EFF5582E8}" type="presParOf" srcId="{620E054F-14D7-4971-A1BD-29509097C793}" destId="{D29DA0CC-E0FC-4A12-BA06-1E2AE9D7B8AD}" srcOrd="3" destOrd="0" presId="urn:microsoft.com/office/officeart/2018/2/layout/IconVerticalSolidList"/>
    <dgm:cxn modelId="{7594063D-5712-4329-85A8-64B1B6937DCB}" type="presParOf" srcId="{5C6D5A84-D28D-49C5-A535-9F9B64E92115}" destId="{48638ACB-0B97-45F2-A0D4-B75238E5B853}" srcOrd="3" destOrd="0" presId="urn:microsoft.com/office/officeart/2018/2/layout/IconVerticalSolidList"/>
    <dgm:cxn modelId="{32E0FD5F-0FDC-45D7-B59A-490DBAC4689F}" type="presParOf" srcId="{5C6D5A84-D28D-49C5-A535-9F9B64E92115}" destId="{F8302671-C249-4B96-9B17-70985A5FED0D}" srcOrd="4" destOrd="0" presId="urn:microsoft.com/office/officeart/2018/2/layout/IconVerticalSolidList"/>
    <dgm:cxn modelId="{7D0AFB49-1464-44AD-B0B0-FF97039EF9DF}" type="presParOf" srcId="{F8302671-C249-4B96-9B17-70985A5FED0D}" destId="{F043DA26-4E85-4523-8DFC-2C7AD51296E8}" srcOrd="0" destOrd="0" presId="urn:microsoft.com/office/officeart/2018/2/layout/IconVerticalSolidList"/>
    <dgm:cxn modelId="{1622D6DE-3443-44F3-A36C-572FC76BDE3E}" type="presParOf" srcId="{F8302671-C249-4B96-9B17-70985A5FED0D}" destId="{630A0CB2-5B3B-450A-99A5-C8F79A49E560}" srcOrd="1" destOrd="0" presId="urn:microsoft.com/office/officeart/2018/2/layout/IconVerticalSolidList"/>
    <dgm:cxn modelId="{3B0AC03E-1A5A-42F1-8FFF-429EEFEFFF25}" type="presParOf" srcId="{F8302671-C249-4B96-9B17-70985A5FED0D}" destId="{BC0114C8-52FF-418E-A3F5-4B948E796AA4}" srcOrd="2" destOrd="0" presId="urn:microsoft.com/office/officeart/2018/2/layout/IconVerticalSolidList"/>
    <dgm:cxn modelId="{52F4B129-AAB1-40D3-A97F-25634A15CD59}" type="presParOf" srcId="{F8302671-C249-4B96-9B17-70985A5FED0D}" destId="{17EB8F1F-4602-4B5D-AD3D-2FB67D9FD882}" srcOrd="3" destOrd="0" presId="urn:microsoft.com/office/officeart/2018/2/layout/IconVerticalSolidList"/>
    <dgm:cxn modelId="{087962CE-DDA5-4422-A53C-0FBB3F8C8250}" type="presParOf" srcId="{5C6D5A84-D28D-49C5-A535-9F9B64E92115}" destId="{071FC3CF-CB71-4561-B943-31C405D67F97}" srcOrd="5" destOrd="0" presId="urn:microsoft.com/office/officeart/2018/2/layout/IconVerticalSolidList"/>
    <dgm:cxn modelId="{24A50732-36AE-4F46-90FC-8B0C801A3917}" type="presParOf" srcId="{5C6D5A84-D28D-49C5-A535-9F9B64E92115}" destId="{B4E3176C-6CD5-487A-B8FE-E316CCB162BA}" srcOrd="6" destOrd="0" presId="urn:microsoft.com/office/officeart/2018/2/layout/IconVerticalSolidList"/>
    <dgm:cxn modelId="{E6E684AA-61FE-4168-9A24-BC4070057F66}" type="presParOf" srcId="{B4E3176C-6CD5-487A-B8FE-E316CCB162BA}" destId="{817B5521-AD8C-4514-B376-692967391995}" srcOrd="0" destOrd="0" presId="urn:microsoft.com/office/officeart/2018/2/layout/IconVerticalSolidList"/>
    <dgm:cxn modelId="{6FAAB059-887C-4383-A3B2-661D8E18B7CA}" type="presParOf" srcId="{B4E3176C-6CD5-487A-B8FE-E316CCB162BA}" destId="{C5F623FE-B7DF-4FDF-A168-C311E122B46B}" srcOrd="1" destOrd="0" presId="urn:microsoft.com/office/officeart/2018/2/layout/IconVerticalSolidList"/>
    <dgm:cxn modelId="{3002E866-0125-4D80-A7F6-155A0B4C1013}" type="presParOf" srcId="{B4E3176C-6CD5-487A-B8FE-E316CCB162BA}" destId="{0DF4D977-E7F3-40FA-8B47-92727916F2CF}" srcOrd="2" destOrd="0" presId="urn:microsoft.com/office/officeart/2018/2/layout/IconVerticalSolidList"/>
    <dgm:cxn modelId="{7E0C24E1-74F7-4EEB-9B18-D2148F0E865D}" type="presParOf" srcId="{B4E3176C-6CD5-487A-B8FE-E316CCB162BA}" destId="{30834A2B-69DE-4303-B974-DF00C7EB444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CBCC64F-890C-460F-8DEC-0C188105160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44EC445-A96D-4E44-9252-5C14C9633C60}">
      <dgm:prSet/>
      <dgm:spPr/>
      <dgm:t>
        <a:bodyPr/>
        <a:lstStyle/>
        <a:p>
          <a:r>
            <a:rPr lang="en-US"/>
            <a:t>1) National circular‑economy &amp; critical‑minerals strategies aligned with AMV/AGMS.</a:t>
          </a:r>
        </a:p>
      </dgm:t>
    </dgm:pt>
    <dgm:pt modelId="{C4E03809-DFCE-4097-9ABC-CB5D83C4B5D2}" type="parTrans" cxnId="{B36FEF5E-9732-4615-87B7-8C7F9879DFD8}">
      <dgm:prSet/>
      <dgm:spPr/>
      <dgm:t>
        <a:bodyPr/>
        <a:lstStyle/>
        <a:p>
          <a:endParaRPr lang="en-US"/>
        </a:p>
      </dgm:t>
    </dgm:pt>
    <dgm:pt modelId="{9E61E826-7B82-42F5-9049-51EDEBC25AAE}" type="sibTrans" cxnId="{B36FEF5E-9732-4615-87B7-8C7F9879DFD8}">
      <dgm:prSet/>
      <dgm:spPr/>
      <dgm:t>
        <a:bodyPr/>
        <a:lstStyle/>
        <a:p>
          <a:endParaRPr lang="en-US"/>
        </a:p>
      </dgm:t>
    </dgm:pt>
    <dgm:pt modelId="{D12F3E0B-4D10-42DB-8B59-1B9D6448D176}">
      <dgm:prSet/>
      <dgm:spPr/>
      <dgm:t>
        <a:bodyPr/>
        <a:lstStyle/>
        <a:p>
          <a:r>
            <a:rPr lang="en-US"/>
            <a:t>2) Design/engineering standards for durability, reuse, remanufacture, and recycling.</a:t>
          </a:r>
        </a:p>
      </dgm:t>
    </dgm:pt>
    <dgm:pt modelId="{A25A9CD3-11D6-4FC2-AB85-37209D2283EA}" type="parTrans" cxnId="{9FA53EC3-DECD-4954-A006-85D004755770}">
      <dgm:prSet/>
      <dgm:spPr/>
      <dgm:t>
        <a:bodyPr/>
        <a:lstStyle/>
        <a:p>
          <a:endParaRPr lang="en-US"/>
        </a:p>
      </dgm:t>
    </dgm:pt>
    <dgm:pt modelId="{1D801EC8-FE29-4752-A6F1-ED3F96EC93A0}" type="sibTrans" cxnId="{9FA53EC3-DECD-4954-A006-85D004755770}">
      <dgm:prSet/>
      <dgm:spPr/>
      <dgm:t>
        <a:bodyPr/>
        <a:lstStyle/>
        <a:p>
          <a:endParaRPr lang="en-US"/>
        </a:p>
      </dgm:t>
    </dgm:pt>
    <dgm:pt modelId="{A75184AB-A42B-4811-8A34-E455EFC602F6}">
      <dgm:prSet/>
      <dgm:spPr/>
      <dgm:t>
        <a:bodyPr/>
        <a:lstStyle/>
        <a:p>
          <a:r>
            <a:rPr lang="en-US"/>
            <a:t>3) Green public procurement &amp; minimum recycled‑content/product standards.</a:t>
          </a:r>
        </a:p>
      </dgm:t>
    </dgm:pt>
    <dgm:pt modelId="{D83375EC-859A-447E-A401-8229AA255A83}" type="parTrans" cxnId="{7077C328-2A00-41BD-B4FB-1CD3B736F43F}">
      <dgm:prSet/>
      <dgm:spPr/>
      <dgm:t>
        <a:bodyPr/>
        <a:lstStyle/>
        <a:p>
          <a:endParaRPr lang="en-US"/>
        </a:p>
      </dgm:t>
    </dgm:pt>
    <dgm:pt modelId="{3AA7D0F4-C932-41FC-BFF3-5E4A4C8E5B0B}" type="sibTrans" cxnId="{7077C328-2A00-41BD-B4FB-1CD3B736F43F}">
      <dgm:prSet/>
      <dgm:spPr/>
      <dgm:t>
        <a:bodyPr/>
        <a:lstStyle/>
        <a:p>
          <a:endParaRPr lang="en-US"/>
        </a:p>
      </dgm:t>
    </dgm:pt>
    <dgm:pt modelId="{FE74927F-C368-4721-B651-A144F368759B}">
      <dgm:prSet/>
      <dgm:spPr/>
      <dgm:t>
        <a:bodyPr/>
        <a:lstStyle/>
        <a:p>
          <a:r>
            <a:rPr lang="en-US"/>
            <a:t>4) Digital traceability from pit to product (data transparency &amp; certification).</a:t>
          </a:r>
        </a:p>
      </dgm:t>
    </dgm:pt>
    <dgm:pt modelId="{ECCD6E47-1C6B-4159-9511-B26B8F0C827F}" type="parTrans" cxnId="{14000D7F-D150-443E-A928-07FE52256CAC}">
      <dgm:prSet/>
      <dgm:spPr/>
      <dgm:t>
        <a:bodyPr/>
        <a:lstStyle/>
        <a:p>
          <a:endParaRPr lang="en-US"/>
        </a:p>
      </dgm:t>
    </dgm:pt>
    <dgm:pt modelId="{3CAAF5BF-936C-4949-B045-1F8DF7104DCC}" type="sibTrans" cxnId="{14000D7F-D150-443E-A928-07FE52256CAC}">
      <dgm:prSet/>
      <dgm:spPr/>
      <dgm:t>
        <a:bodyPr/>
        <a:lstStyle/>
        <a:p>
          <a:endParaRPr lang="en-US"/>
        </a:p>
      </dgm:t>
    </dgm:pt>
    <dgm:pt modelId="{6056842A-2C23-457D-8A74-AA06770FBA8F}">
      <dgm:prSet/>
      <dgm:spPr/>
      <dgm:t>
        <a:bodyPr/>
        <a:lstStyle/>
        <a:p>
          <a:r>
            <a:rPr lang="en-US"/>
            <a:t>5) Tailings valorisation &amp; secondary‑materials markets with bankable pipelines.</a:t>
          </a:r>
        </a:p>
      </dgm:t>
    </dgm:pt>
    <dgm:pt modelId="{D81C4872-0E06-4C5F-88D7-BFB1A67CD458}" type="parTrans" cxnId="{4CAF1712-4DBA-4B34-8167-2BDB333CF580}">
      <dgm:prSet/>
      <dgm:spPr/>
      <dgm:t>
        <a:bodyPr/>
        <a:lstStyle/>
        <a:p>
          <a:endParaRPr lang="en-US"/>
        </a:p>
      </dgm:t>
    </dgm:pt>
    <dgm:pt modelId="{A505F618-8D11-4FB7-B205-929C71315ACE}" type="sibTrans" cxnId="{4CAF1712-4DBA-4B34-8167-2BDB333CF580}">
      <dgm:prSet/>
      <dgm:spPr/>
      <dgm:t>
        <a:bodyPr/>
        <a:lstStyle/>
        <a:p>
          <a:endParaRPr lang="en-US"/>
        </a:p>
      </dgm:t>
    </dgm:pt>
    <dgm:pt modelId="{78A994B3-C0A2-4261-8F44-058A419ACBC1}">
      <dgm:prSet/>
      <dgm:spPr/>
      <dgm:t>
        <a:bodyPr/>
        <a:lstStyle/>
        <a:p>
          <a:r>
            <a:rPr lang="en-US" dirty="0"/>
            <a:t>6) Water‑energy‑materials integration in mine planning &amp; operations.</a:t>
          </a:r>
        </a:p>
      </dgm:t>
    </dgm:pt>
    <dgm:pt modelId="{55A65464-4707-4F3D-AF07-4A214EC5FC8B}" type="parTrans" cxnId="{186042CB-94C8-442C-9B27-1ED9AF5B1E80}">
      <dgm:prSet/>
      <dgm:spPr/>
      <dgm:t>
        <a:bodyPr/>
        <a:lstStyle/>
        <a:p>
          <a:endParaRPr lang="en-US"/>
        </a:p>
      </dgm:t>
    </dgm:pt>
    <dgm:pt modelId="{1FB3FD87-EF5A-4DF2-8B49-0337DDD4A527}" type="sibTrans" cxnId="{186042CB-94C8-442C-9B27-1ED9AF5B1E80}">
      <dgm:prSet/>
      <dgm:spPr/>
      <dgm:t>
        <a:bodyPr/>
        <a:lstStyle/>
        <a:p>
          <a:endParaRPr lang="en-US"/>
        </a:p>
      </dgm:t>
    </dgm:pt>
    <dgm:pt modelId="{0ABB71B9-F6B5-4F3B-809E-DBD13E7BE464}">
      <dgm:prSet/>
      <dgm:spPr/>
      <dgm:t>
        <a:bodyPr/>
        <a:lstStyle/>
        <a:p>
          <a:r>
            <a:rPr lang="en-US"/>
            <a:t>7) Skills pipelines in materials science, systems modelling, and circular design.</a:t>
          </a:r>
        </a:p>
      </dgm:t>
    </dgm:pt>
    <dgm:pt modelId="{CE064A19-EEFD-4034-A377-CF63CAB76CF2}" type="parTrans" cxnId="{4844F422-A8F1-4715-8425-7A848FAA29FF}">
      <dgm:prSet/>
      <dgm:spPr/>
      <dgm:t>
        <a:bodyPr/>
        <a:lstStyle/>
        <a:p>
          <a:endParaRPr lang="en-US"/>
        </a:p>
      </dgm:t>
    </dgm:pt>
    <dgm:pt modelId="{EB5DEBE7-9C31-4AC5-AC94-BF86A060BBC8}" type="sibTrans" cxnId="{4844F422-A8F1-4715-8425-7A848FAA29FF}">
      <dgm:prSet/>
      <dgm:spPr/>
      <dgm:t>
        <a:bodyPr/>
        <a:lstStyle/>
        <a:p>
          <a:endParaRPr lang="en-US"/>
        </a:p>
      </dgm:t>
    </dgm:pt>
    <dgm:pt modelId="{0339B63A-8451-41B7-8412-8BF92AC93B7F}">
      <dgm:prSet/>
      <dgm:spPr/>
      <dgm:t>
        <a:bodyPr/>
        <a:lstStyle/>
        <a:p>
          <a:r>
            <a:rPr lang="en-US"/>
            <a:t>8) Incentives for industrial symbiosis &amp; local beneficiation under AfCFTA.</a:t>
          </a:r>
        </a:p>
      </dgm:t>
    </dgm:pt>
    <dgm:pt modelId="{E7895E22-FA19-42B9-B051-FD7F7E6EBC5F}" type="parTrans" cxnId="{17EADC8D-4017-4C51-AA8E-0315CA96A299}">
      <dgm:prSet/>
      <dgm:spPr/>
      <dgm:t>
        <a:bodyPr/>
        <a:lstStyle/>
        <a:p>
          <a:endParaRPr lang="en-US"/>
        </a:p>
      </dgm:t>
    </dgm:pt>
    <dgm:pt modelId="{9B934B45-AF7A-4EF8-8BA4-D291563E2515}" type="sibTrans" cxnId="{17EADC8D-4017-4C51-AA8E-0315CA96A299}">
      <dgm:prSet/>
      <dgm:spPr/>
      <dgm:t>
        <a:bodyPr/>
        <a:lstStyle/>
        <a:p>
          <a:endParaRPr lang="en-US"/>
        </a:p>
      </dgm:t>
    </dgm:pt>
    <dgm:pt modelId="{14FE2206-A663-49A5-8D5A-13815F81D311}">
      <dgm:prSet/>
      <dgm:spPr/>
      <dgm:t>
        <a:bodyPr/>
        <a:lstStyle/>
        <a:p>
          <a:r>
            <a:rPr lang="en-US"/>
            <a:t>9) SAF/offtake partnerships for corporate travel &amp; logistics where material.</a:t>
          </a:r>
        </a:p>
      </dgm:t>
    </dgm:pt>
    <dgm:pt modelId="{622D1390-21D4-412D-9CA5-398610A9D2D1}" type="parTrans" cxnId="{219BCAE0-7380-444B-ABD7-60A2CB8D3113}">
      <dgm:prSet/>
      <dgm:spPr/>
      <dgm:t>
        <a:bodyPr/>
        <a:lstStyle/>
        <a:p>
          <a:endParaRPr lang="en-US"/>
        </a:p>
      </dgm:t>
    </dgm:pt>
    <dgm:pt modelId="{EE696A6B-2F40-4674-8CFE-303FC7B6F399}" type="sibTrans" cxnId="{219BCAE0-7380-444B-ABD7-60A2CB8D3113}">
      <dgm:prSet/>
      <dgm:spPr/>
      <dgm:t>
        <a:bodyPr/>
        <a:lstStyle/>
        <a:p>
          <a:endParaRPr lang="en-US"/>
        </a:p>
      </dgm:t>
    </dgm:pt>
    <dgm:pt modelId="{8B489251-8B62-4EDA-9479-2FF69D0CEB06}">
      <dgm:prSet/>
      <dgm:spPr/>
      <dgm:t>
        <a:bodyPr/>
        <a:lstStyle/>
        <a:p>
          <a:r>
            <a:rPr lang="en-US"/>
            <a:t>10) Full transparency (e.g., EITI), contract disclosure, and community benefit agreements.</a:t>
          </a:r>
        </a:p>
      </dgm:t>
    </dgm:pt>
    <dgm:pt modelId="{9432A633-F8BB-406E-ABBF-C892E539DA1B}" type="parTrans" cxnId="{A46CF01F-D2B6-44E4-AF05-46686E203E0B}">
      <dgm:prSet/>
      <dgm:spPr/>
      <dgm:t>
        <a:bodyPr/>
        <a:lstStyle/>
        <a:p>
          <a:endParaRPr lang="en-US"/>
        </a:p>
      </dgm:t>
    </dgm:pt>
    <dgm:pt modelId="{A8138910-9FF8-4647-9D6C-F492B8883B0B}" type="sibTrans" cxnId="{A46CF01F-D2B6-44E4-AF05-46686E203E0B}">
      <dgm:prSet/>
      <dgm:spPr/>
      <dgm:t>
        <a:bodyPr/>
        <a:lstStyle/>
        <a:p>
          <a:endParaRPr lang="en-US"/>
        </a:p>
      </dgm:t>
    </dgm:pt>
    <dgm:pt modelId="{3CB2DEBF-B1C2-4C1D-B1EA-28EFDA6CBD15}" type="pres">
      <dgm:prSet presAssocID="{8CBCC64F-890C-460F-8DEC-0C1881051600}" presName="diagram" presStyleCnt="0">
        <dgm:presLayoutVars>
          <dgm:dir/>
          <dgm:resizeHandles val="exact"/>
        </dgm:presLayoutVars>
      </dgm:prSet>
      <dgm:spPr/>
    </dgm:pt>
    <dgm:pt modelId="{0E494005-E686-4C5C-835E-E0003B834711}" type="pres">
      <dgm:prSet presAssocID="{644EC445-A96D-4E44-9252-5C14C9633C60}" presName="node" presStyleLbl="node1" presStyleIdx="0" presStyleCnt="10">
        <dgm:presLayoutVars>
          <dgm:bulletEnabled val="1"/>
        </dgm:presLayoutVars>
      </dgm:prSet>
      <dgm:spPr/>
    </dgm:pt>
    <dgm:pt modelId="{7BBEF892-DDB4-441B-AF86-3F28B386C55E}" type="pres">
      <dgm:prSet presAssocID="{9E61E826-7B82-42F5-9049-51EDEBC25AAE}" presName="sibTrans" presStyleCnt="0"/>
      <dgm:spPr/>
    </dgm:pt>
    <dgm:pt modelId="{C1081831-F6EC-4D39-8812-5A5F4654AA08}" type="pres">
      <dgm:prSet presAssocID="{D12F3E0B-4D10-42DB-8B59-1B9D6448D176}" presName="node" presStyleLbl="node1" presStyleIdx="1" presStyleCnt="10">
        <dgm:presLayoutVars>
          <dgm:bulletEnabled val="1"/>
        </dgm:presLayoutVars>
      </dgm:prSet>
      <dgm:spPr/>
    </dgm:pt>
    <dgm:pt modelId="{28FFC6E0-B939-4B88-A514-7D9667FDBA93}" type="pres">
      <dgm:prSet presAssocID="{1D801EC8-FE29-4752-A6F1-ED3F96EC93A0}" presName="sibTrans" presStyleCnt="0"/>
      <dgm:spPr/>
    </dgm:pt>
    <dgm:pt modelId="{8C3E8331-C0C9-4F19-A08A-ACC3A321453B}" type="pres">
      <dgm:prSet presAssocID="{A75184AB-A42B-4811-8A34-E455EFC602F6}" presName="node" presStyleLbl="node1" presStyleIdx="2" presStyleCnt="10">
        <dgm:presLayoutVars>
          <dgm:bulletEnabled val="1"/>
        </dgm:presLayoutVars>
      </dgm:prSet>
      <dgm:spPr/>
    </dgm:pt>
    <dgm:pt modelId="{7111F4B5-55EF-4CCF-A2D6-4A5A3F687E6C}" type="pres">
      <dgm:prSet presAssocID="{3AA7D0F4-C932-41FC-BFF3-5E4A4C8E5B0B}" presName="sibTrans" presStyleCnt="0"/>
      <dgm:spPr/>
    </dgm:pt>
    <dgm:pt modelId="{9444F949-B2E4-477A-86A7-CC7D803E1629}" type="pres">
      <dgm:prSet presAssocID="{FE74927F-C368-4721-B651-A144F368759B}" presName="node" presStyleLbl="node1" presStyleIdx="3" presStyleCnt="10">
        <dgm:presLayoutVars>
          <dgm:bulletEnabled val="1"/>
        </dgm:presLayoutVars>
      </dgm:prSet>
      <dgm:spPr/>
    </dgm:pt>
    <dgm:pt modelId="{076F2F6A-F315-4988-8716-2AD980DAC2B4}" type="pres">
      <dgm:prSet presAssocID="{3CAAF5BF-936C-4949-B045-1F8DF7104DCC}" presName="sibTrans" presStyleCnt="0"/>
      <dgm:spPr/>
    </dgm:pt>
    <dgm:pt modelId="{87ED0370-912B-4EC9-BC7F-26802412BE91}" type="pres">
      <dgm:prSet presAssocID="{6056842A-2C23-457D-8A74-AA06770FBA8F}" presName="node" presStyleLbl="node1" presStyleIdx="4" presStyleCnt="10">
        <dgm:presLayoutVars>
          <dgm:bulletEnabled val="1"/>
        </dgm:presLayoutVars>
      </dgm:prSet>
      <dgm:spPr/>
    </dgm:pt>
    <dgm:pt modelId="{1E288209-86E6-4A79-948F-78EB9FAB5464}" type="pres">
      <dgm:prSet presAssocID="{A505F618-8D11-4FB7-B205-929C71315ACE}" presName="sibTrans" presStyleCnt="0"/>
      <dgm:spPr/>
    </dgm:pt>
    <dgm:pt modelId="{36809403-BBFA-4416-8349-CFB88A41BE23}" type="pres">
      <dgm:prSet presAssocID="{78A994B3-C0A2-4261-8F44-058A419ACBC1}" presName="node" presStyleLbl="node1" presStyleIdx="5" presStyleCnt="10">
        <dgm:presLayoutVars>
          <dgm:bulletEnabled val="1"/>
        </dgm:presLayoutVars>
      </dgm:prSet>
      <dgm:spPr/>
    </dgm:pt>
    <dgm:pt modelId="{D632DE45-5A9A-4BA9-9B5B-77603C5325CB}" type="pres">
      <dgm:prSet presAssocID="{1FB3FD87-EF5A-4DF2-8B49-0337DDD4A527}" presName="sibTrans" presStyleCnt="0"/>
      <dgm:spPr/>
    </dgm:pt>
    <dgm:pt modelId="{113426F0-53F6-459D-858C-184507FD1F7C}" type="pres">
      <dgm:prSet presAssocID="{0ABB71B9-F6B5-4F3B-809E-DBD13E7BE464}" presName="node" presStyleLbl="node1" presStyleIdx="6" presStyleCnt="10">
        <dgm:presLayoutVars>
          <dgm:bulletEnabled val="1"/>
        </dgm:presLayoutVars>
      </dgm:prSet>
      <dgm:spPr/>
    </dgm:pt>
    <dgm:pt modelId="{4FEF2DCA-37E4-4666-9CD7-AE35E1EE9207}" type="pres">
      <dgm:prSet presAssocID="{EB5DEBE7-9C31-4AC5-AC94-BF86A060BBC8}" presName="sibTrans" presStyleCnt="0"/>
      <dgm:spPr/>
    </dgm:pt>
    <dgm:pt modelId="{C66C3D1D-EF19-4E82-8816-E2E26D2AB5E6}" type="pres">
      <dgm:prSet presAssocID="{0339B63A-8451-41B7-8412-8BF92AC93B7F}" presName="node" presStyleLbl="node1" presStyleIdx="7" presStyleCnt="10">
        <dgm:presLayoutVars>
          <dgm:bulletEnabled val="1"/>
        </dgm:presLayoutVars>
      </dgm:prSet>
      <dgm:spPr/>
    </dgm:pt>
    <dgm:pt modelId="{5257134A-E14B-4CA1-ADFC-54A235C2B51B}" type="pres">
      <dgm:prSet presAssocID="{9B934B45-AF7A-4EF8-8BA4-D291563E2515}" presName="sibTrans" presStyleCnt="0"/>
      <dgm:spPr/>
    </dgm:pt>
    <dgm:pt modelId="{343963CB-B2AD-4DFF-A8F0-EBC9A86F5BB9}" type="pres">
      <dgm:prSet presAssocID="{14FE2206-A663-49A5-8D5A-13815F81D311}" presName="node" presStyleLbl="node1" presStyleIdx="8" presStyleCnt="10">
        <dgm:presLayoutVars>
          <dgm:bulletEnabled val="1"/>
        </dgm:presLayoutVars>
      </dgm:prSet>
      <dgm:spPr/>
    </dgm:pt>
    <dgm:pt modelId="{F084B3D7-1C1D-482A-85D5-2A7F49973189}" type="pres">
      <dgm:prSet presAssocID="{EE696A6B-2F40-4674-8CFE-303FC7B6F399}" presName="sibTrans" presStyleCnt="0"/>
      <dgm:spPr/>
    </dgm:pt>
    <dgm:pt modelId="{958C2824-948F-44E7-A8A3-D49ED54FC33D}" type="pres">
      <dgm:prSet presAssocID="{8B489251-8B62-4EDA-9479-2FF69D0CEB06}" presName="node" presStyleLbl="node1" presStyleIdx="9" presStyleCnt="10">
        <dgm:presLayoutVars>
          <dgm:bulletEnabled val="1"/>
        </dgm:presLayoutVars>
      </dgm:prSet>
      <dgm:spPr/>
    </dgm:pt>
  </dgm:ptLst>
  <dgm:cxnLst>
    <dgm:cxn modelId="{DCF74C04-2735-4B43-B72E-DBFF0C825990}" type="presOf" srcId="{14FE2206-A663-49A5-8D5A-13815F81D311}" destId="{343963CB-B2AD-4DFF-A8F0-EBC9A86F5BB9}" srcOrd="0" destOrd="0" presId="urn:microsoft.com/office/officeart/2005/8/layout/default"/>
    <dgm:cxn modelId="{4CAF1712-4DBA-4B34-8167-2BDB333CF580}" srcId="{8CBCC64F-890C-460F-8DEC-0C1881051600}" destId="{6056842A-2C23-457D-8A74-AA06770FBA8F}" srcOrd="4" destOrd="0" parTransId="{D81C4872-0E06-4C5F-88D7-BFB1A67CD458}" sibTransId="{A505F618-8D11-4FB7-B205-929C71315ACE}"/>
    <dgm:cxn modelId="{BA40CB18-8AA6-4FA4-B081-1BF47C4AD3D0}" type="presOf" srcId="{8CBCC64F-890C-460F-8DEC-0C1881051600}" destId="{3CB2DEBF-B1C2-4C1D-B1EA-28EFDA6CBD15}" srcOrd="0" destOrd="0" presId="urn:microsoft.com/office/officeart/2005/8/layout/default"/>
    <dgm:cxn modelId="{A46CF01F-D2B6-44E4-AF05-46686E203E0B}" srcId="{8CBCC64F-890C-460F-8DEC-0C1881051600}" destId="{8B489251-8B62-4EDA-9479-2FF69D0CEB06}" srcOrd="9" destOrd="0" parTransId="{9432A633-F8BB-406E-ABBF-C892E539DA1B}" sibTransId="{A8138910-9FF8-4647-9D6C-F492B8883B0B}"/>
    <dgm:cxn modelId="{4844F422-A8F1-4715-8425-7A848FAA29FF}" srcId="{8CBCC64F-890C-460F-8DEC-0C1881051600}" destId="{0ABB71B9-F6B5-4F3B-809E-DBD13E7BE464}" srcOrd="6" destOrd="0" parTransId="{CE064A19-EEFD-4034-A377-CF63CAB76CF2}" sibTransId="{EB5DEBE7-9C31-4AC5-AC94-BF86A060BBC8}"/>
    <dgm:cxn modelId="{186CA725-EA24-4DC8-A633-821E0E8F76FC}" type="presOf" srcId="{FE74927F-C368-4721-B651-A144F368759B}" destId="{9444F949-B2E4-477A-86A7-CC7D803E1629}" srcOrd="0" destOrd="0" presId="urn:microsoft.com/office/officeart/2005/8/layout/default"/>
    <dgm:cxn modelId="{7077C328-2A00-41BD-B4FB-1CD3B736F43F}" srcId="{8CBCC64F-890C-460F-8DEC-0C1881051600}" destId="{A75184AB-A42B-4811-8A34-E455EFC602F6}" srcOrd="2" destOrd="0" parTransId="{D83375EC-859A-447E-A401-8229AA255A83}" sibTransId="{3AA7D0F4-C932-41FC-BFF3-5E4A4C8E5B0B}"/>
    <dgm:cxn modelId="{B36FEF5E-9732-4615-87B7-8C7F9879DFD8}" srcId="{8CBCC64F-890C-460F-8DEC-0C1881051600}" destId="{644EC445-A96D-4E44-9252-5C14C9633C60}" srcOrd="0" destOrd="0" parTransId="{C4E03809-DFCE-4097-9ABC-CB5D83C4B5D2}" sibTransId="{9E61E826-7B82-42F5-9049-51EDEBC25AAE}"/>
    <dgm:cxn modelId="{2D386E78-E739-498E-BBBF-4F22B252A2FA}" type="presOf" srcId="{8B489251-8B62-4EDA-9479-2FF69D0CEB06}" destId="{958C2824-948F-44E7-A8A3-D49ED54FC33D}" srcOrd="0" destOrd="0" presId="urn:microsoft.com/office/officeart/2005/8/layout/default"/>
    <dgm:cxn modelId="{14000D7F-D150-443E-A928-07FE52256CAC}" srcId="{8CBCC64F-890C-460F-8DEC-0C1881051600}" destId="{FE74927F-C368-4721-B651-A144F368759B}" srcOrd="3" destOrd="0" parTransId="{ECCD6E47-1C6B-4159-9511-B26B8F0C827F}" sibTransId="{3CAAF5BF-936C-4949-B045-1F8DF7104DCC}"/>
    <dgm:cxn modelId="{03D88285-B194-460C-ABB0-13A8E9DC6547}" type="presOf" srcId="{D12F3E0B-4D10-42DB-8B59-1B9D6448D176}" destId="{C1081831-F6EC-4D39-8812-5A5F4654AA08}" srcOrd="0" destOrd="0" presId="urn:microsoft.com/office/officeart/2005/8/layout/default"/>
    <dgm:cxn modelId="{D05EB48B-BB77-4487-A663-87E66406C2FB}" type="presOf" srcId="{644EC445-A96D-4E44-9252-5C14C9633C60}" destId="{0E494005-E686-4C5C-835E-E0003B834711}" srcOrd="0" destOrd="0" presId="urn:microsoft.com/office/officeart/2005/8/layout/default"/>
    <dgm:cxn modelId="{17EADC8D-4017-4C51-AA8E-0315CA96A299}" srcId="{8CBCC64F-890C-460F-8DEC-0C1881051600}" destId="{0339B63A-8451-41B7-8412-8BF92AC93B7F}" srcOrd="7" destOrd="0" parTransId="{E7895E22-FA19-42B9-B051-FD7F7E6EBC5F}" sibTransId="{9B934B45-AF7A-4EF8-8BA4-D291563E2515}"/>
    <dgm:cxn modelId="{E61F059F-B1E1-4C7B-9EBC-ED1969201E12}" type="presOf" srcId="{A75184AB-A42B-4811-8A34-E455EFC602F6}" destId="{8C3E8331-C0C9-4F19-A08A-ACC3A321453B}" srcOrd="0" destOrd="0" presId="urn:microsoft.com/office/officeart/2005/8/layout/default"/>
    <dgm:cxn modelId="{EFD98BAF-6B9F-4C44-A75C-519EED999D25}" type="presOf" srcId="{0339B63A-8451-41B7-8412-8BF92AC93B7F}" destId="{C66C3D1D-EF19-4E82-8816-E2E26D2AB5E6}" srcOrd="0" destOrd="0" presId="urn:microsoft.com/office/officeart/2005/8/layout/default"/>
    <dgm:cxn modelId="{243744BA-0564-45DA-9813-350D948BF1DB}" type="presOf" srcId="{78A994B3-C0A2-4261-8F44-058A419ACBC1}" destId="{36809403-BBFA-4416-8349-CFB88A41BE23}" srcOrd="0" destOrd="0" presId="urn:microsoft.com/office/officeart/2005/8/layout/default"/>
    <dgm:cxn modelId="{9FA53EC3-DECD-4954-A006-85D004755770}" srcId="{8CBCC64F-890C-460F-8DEC-0C1881051600}" destId="{D12F3E0B-4D10-42DB-8B59-1B9D6448D176}" srcOrd="1" destOrd="0" parTransId="{A25A9CD3-11D6-4FC2-AB85-37209D2283EA}" sibTransId="{1D801EC8-FE29-4752-A6F1-ED3F96EC93A0}"/>
    <dgm:cxn modelId="{186042CB-94C8-442C-9B27-1ED9AF5B1E80}" srcId="{8CBCC64F-890C-460F-8DEC-0C1881051600}" destId="{78A994B3-C0A2-4261-8F44-058A419ACBC1}" srcOrd="5" destOrd="0" parTransId="{55A65464-4707-4F3D-AF07-4A214EC5FC8B}" sibTransId="{1FB3FD87-EF5A-4DF2-8B49-0337DDD4A527}"/>
    <dgm:cxn modelId="{8B3B0DCF-CED3-4061-8F16-8CF3D8D67E7A}" type="presOf" srcId="{0ABB71B9-F6B5-4F3B-809E-DBD13E7BE464}" destId="{113426F0-53F6-459D-858C-184507FD1F7C}" srcOrd="0" destOrd="0" presId="urn:microsoft.com/office/officeart/2005/8/layout/default"/>
    <dgm:cxn modelId="{219BCAE0-7380-444B-ABD7-60A2CB8D3113}" srcId="{8CBCC64F-890C-460F-8DEC-0C1881051600}" destId="{14FE2206-A663-49A5-8D5A-13815F81D311}" srcOrd="8" destOrd="0" parTransId="{622D1390-21D4-412D-9CA5-398610A9D2D1}" sibTransId="{EE696A6B-2F40-4674-8CFE-303FC7B6F399}"/>
    <dgm:cxn modelId="{23D533FB-60A8-4799-A148-B1BCB1947D86}" type="presOf" srcId="{6056842A-2C23-457D-8A74-AA06770FBA8F}" destId="{87ED0370-912B-4EC9-BC7F-26802412BE91}" srcOrd="0" destOrd="0" presId="urn:microsoft.com/office/officeart/2005/8/layout/default"/>
    <dgm:cxn modelId="{614C5C1C-FD94-4678-B4DB-D1FB06DA2C30}" type="presParOf" srcId="{3CB2DEBF-B1C2-4C1D-B1EA-28EFDA6CBD15}" destId="{0E494005-E686-4C5C-835E-E0003B834711}" srcOrd="0" destOrd="0" presId="urn:microsoft.com/office/officeart/2005/8/layout/default"/>
    <dgm:cxn modelId="{EB2C2FD9-D630-4396-AEDB-359F2B954282}" type="presParOf" srcId="{3CB2DEBF-B1C2-4C1D-B1EA-28EFDA6CBD15}" destId="{7BBEF892-DDB4-441B-AF86-3F28B386C55E}" srcOrd="1" destOrd="0" presId="urn:microsoft.com/office/officeart/2005/8/layout/default"/>
    <dgm:cxn modelId="{DB874A6A-5EBE-45EF-AA56-38CC3096A85F}" type="presParOf" srcId="{3CB2DEBF-B1C2-4C1D-B1EA-28EFDA6CBD15}" destId="{C1081831-F6EC-4D39-8812-5A5F4654AA08}" srcOrd="2" destOrd="0" presId="urn:microsoft.com/office/officeart/2005/8/layout/default"/>
    <dgm:cxn modelId="{0DBF95E6-BD98-4A9E-A4FC-8043FA22D534}" type="presParOf" srcId="{3CB2DEBF-B1C2-4C1D-B1EA-28EFDA6CBD15}" destId="{28FFC6E0-B939-4B88-A514-7D9667FDBA93}" srcOrd="3" destOrd="0" presId="urn:microsoft.com/office/officeart/2005/8/layout/default"/>
    <dgm:cxn modelId="{127CED1E-5695-4359-A86C-D00704255E46}" type="presParOf" srcId="{3CB2DEBF-B1C2-4C1D-B1EA-28EFDA6CBD15}" destId="{8C3E8331-C0C9-4F19-A08A-ACC3A321453B}" srcOrd="4" destOrd="0" presId="urn:microsoft.com/office/officeart/2005/8/layout/default"/>
    <dgm:cxn modelId="{FD8D750E-5677-45E7-BC90-5F2EF78A0451}" type="presParOf" srcId="{3CB2DEBF-B1C2-4C1D-B1EA-28EFDA6CBD15}" destId="{7111F4B5-55EF-4CCF-A2D6-4A5A3F687E6C}" srcOrd="5" destOrd="0" presId="urn:microsoft.com/office/officeart/2005/8/layout/default"/>
    <dgm:cxn modelId="{D126C8D0-84A8-45B7-82DC-246A4ED5A653}" type="presParOf" srcId="{3CB2DEBF-B1C2-4C1D-B1EA-28EFDA6CBD15}" destId="{9444F949-B2E4-477A-86A7-CC7D803E1629}" srcOrd="6" destOrd="0" presId="urn:microsoft.com/office/officeart/2005/8/layout/default"/>
    <dgm:cxn modelId="{00B5DE0A-D553-4AED-B11D-7296924F6ACC}" type="presParOf" srcId="{3CB2DEBF-B1C2-4C1D-B1EA-28EFDA6CBD15}" destId="{076F2F6A-F315-4988-8716-2AD980DAC2B4}" srcOrd="7" destOrd="0" presId="urn:microsoft.com/office/officeart/2005/8/layout/default"/>
    <dgm:cxn modelId="{C27575A8-A896-4265-ACE4-42D498606263}" type="presParOf" srcId="{3CB2DEBF-B1C2-4C1D-B1EA-28EFDA6CBD15}" destId="{87ED0370-912B-4EC9-BC7F-26802412BE91}" srcOrd="8" destOrd="0" presId="urn:microsoft.com/office/officeart/2005/8/layout/default"/>
    <dgm:cxn modelId="{1036B3DA-453E-4DA0-BA25-8BFAB211B0CA}" type="presParOf" srcId="{3CB2DEBF-B1C2-4C1D-B1EA-28EFDA6CBD15}" destId="{1E288209-86E6-4A79-948F-78EB9FAB5464}" srcOrd="9" destOrd="0" presId="urn:microsoft.com/office/officeart/2005/8/layout/default"/>
    <dgm:cxn modelId="{1F2ABFD1-617B-42E9-8D0B-5C3197AB653B}" type="presParOf" srcId="{3CB2DEBF-B1C2-4C1D-B1EA-28EFDA6CBD15}" destId="{36809403-BBFA-4416-8349-CFB88A41BE23}" srcOrd="10" destOrd="0" presId="urn:microsoft.com/office/officeart/2005/8/layout/default"/>
    <dgm:cxn modelId="{46C6A9A1-D571-4008-ABCC-D6058D03047B}" type="presParOf" srcId="{3CB2DEBF-B1C2-4C1D-B1EA-28EFDA6CBD15}" destId="{D632DE45-5A9A-4BA9-9B5B-77603C5325CB}" srcOrd="11" destOrd="0" presId="urn:microsoft.com/office/officeart/2005/8/layout/default"/>
    <dgm:cxn modelId="{BAE3F9E3-46C1-468B-A952-E079D8E8BAC1}" type="presParOf" srcId="{3CB2DEBF-B1C2-4C1D-B1EA-28EFDA6CBD15}" destId="{113426F0-53F6-459D-858C-184507FD1F7C}" srcOrd="12" destOrd="0" presId="urn:microsoft.com/office/officeart/2005/8/layout/default"/>
    <dgm:cxn modelId="{82BC660D-E7E0-435B-8E9B-5718AF5C56AA}" type="presParOf" srcId="{3CB2DEBF-B1C2-4C1D-B1EA-28EFDA6CBD15}" destId="{4FEF2DCA-37E4-4666-9CD7-AE35E1EE9207}" srcOrd="13" destOrd="0" presId="urn:microsoft.com/office/officeart/2005/8/layout/default"/>
    <dgm:cxn modelId="{F3B44991-9DC8-4FB4-B2AD-21F68DBF41C5}" type="presParOf" srcId="{3CB2DEBF-B1C2-4C1D-B1EA-28EFDA6CBD15}" destId="{C66C3D1D-EF19-4E82-8816-E2E26D2AB5E6}" srcOrd="14" destOrd="0" presId="urn:microsoft.com/office/officeart/2005/8/layout/default"/>
    <dgm:cxn modelId="{78E0FDAC-0143-4604-8C7C-EF70F22CD92E}" type="presParOf" srcId="{3CB2DEBF-B1C2-4C1D-B1EA-28EFDA6CBD15}" destId="{5257134A-E14B-4CA1-ADFC-54A235C2B51B}" srcOrd="15" destOrd="0" presId="urn:microsoft.com/office/officeart/2005/8/layout/default"/>
    <dgm:cxn modelId="{17A7DCB6-2C81-4E84-9991-6158DF887EFA}" type="presParOf" srcId="{3CB2DEBF-B1C2-4C1D-B1EA-28EFDA6CBD15}" destId="{343963CB-B2AD-4DFF-A8F0-EBC9A86F5BB9}" srcOrd="16" destOrd="0" presId="urn:microsoft.com/office/officeart/2005/8/layout/default"/>
    <dgm:cxn modelId="{B7676506-1782-45D7-A51A-04031235CCF6}" type="presParOf" srcId="{3CB2DEBF-B1C2-4C1D-B1EA-28EFDA6CBD15}" destId="{F084B3D7-1C1D-482A-85D5-2A7F49973189}" srcOrd="17" destOrd="0" presId="urn:microsoft.com/office/officeart/2005/8/layout/default"/>
    <dgm:cxn modelId="{15A1A61F-02A7-4730-8778-BCDE06D55E13}" type="presParOf" srcId="{3CB2DEBF-B1C2-4C1D-B1EA-28EFDA6CBD15}" destId="{958C2824-948F-44E7-A8A3-D49ED54FC33D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68D35-2012-4867-92BD-3CB38A795F9D}">
      <dsp:nvSpPr>
        <dsp:cNvPr id="0" name=""/>
        <dsp:cNvSpPr/>
      </dsp:nvSpPr>
      <dsp:spPr>
        <a:xfrm>
          <a:off x="0" y="95441"/>
          <a:ext cx="5175384" cy="128663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Linear “take‑make‑waste” models clash with finite resources and climate limits</a:t>
          </a:r>
        </a:p>
      </dsp:txBody>
      <dsp:txXfrm>
        <a:off x="62808" y="158249"/>
        <a:ext cx="5049768" cy="1161018"/>
      </dsp:txXfrm>
    </dsp:sp>
    <dsp:sp modelId="{0BB82311-9647-44D3-84FB-9AB6B7D93DC4}">
      <dsp:nvSpPr>
        <dsp:cNvPr id="0" name=""/>
        <dsp:cNvSpPr/>
      </dsp:nvSpPr>
      <dsp:spPr>
        <a:xfrm>
          <a:off x="0" y="1448316"/>
          <a:ext cx="5175384" cy="1286634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SDG 12 (Responsible Consumption &amp; Production) + SDG 7 (Affordable &amp; Clean Energy) frame the mandate</a:t>
          </a:r>
        </a:p>
      </dsp:txBody>
      <dsp:txXfrm>
        <a:off x="62808" y="1511124"/>
        <a:ext cx="5049768" cy="1161018"/>
      </dsp:txXfrm>
    </dsp:sp>
    <dsp:sp modelId="{FDE96352-E75B-4934-A901-4BD5FB76A8DD}">
      <dsp:nvSpPr>
        <dsp:cNvPr id="0" name=""/>
        <dsp:cNvSpPr/>
      </dsp:nvSpPr>
      <dsp:spPr>
        <a:xfrm>
          <a:off x="0" y="2801190"/>
          <a:ext cx="5175384" cy="1286634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Circularity is a competitiveness strategy: resilience, lower costs, and emissions reduction</a:t>
          </a:r>
        </a:p>
      </dsp:txBody>
      <dsp:txXfrm>
        <a:off x="62808" y="2863998"/>
        <a:ext cx="5049768" cy="1161018"/>
      </dsp:txXfrm>
    </dsp:sp>
    <dsp:sp modelId="{C349C2D2-B615-47F1-9017-46900C0DDF8B}">
      <dsp:nvSpPr>
        <dsp:cNvPr id="0" name=""/>
        <dsp:cNvSpPr/>
      </dsp:nvSpPr>
      <dsp:spPr>
        <a:xfrm>
          <a:off x="0" y="4154064"/>
          <a:ext cx="5175384" cy="1286634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For mining-led economies, circularity means value retention along the whole chain (vertical integration)</a:t>
          </a:r>
        </a:p>
      </dsp:txBody>
      <dsp:txXfrm>
        <a:off x="62808" y="4216872"/>
        <a:ext cx="5049768" cy="1161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9FFE6-EC51-48A9-9459-B0F4BB84BB5F}">
      <dsp:nvSpPr>
        <dsp:cNvPr id="0" name=""/>
        <dsp:cNvSpPr/>
      </dsp:nvSpPr>
      <dsp:spPr>
        <a:xfrm>
          <a:off x="0" y="1808"/>
          <a:ext cx="7886700" cy="9166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F563B-ABD7-4C20-9565-3E553FA9E548}">
      <dsp:nvSpPr>
        <dsp:cNvPr id="0" name=""/>
        <dsp:cNvSpPr/>
      </dsp:nvSpPr>
      <dsp:spPr>
        <a:xfrm>
          <a:off x="277275" y="208046"/>
          <a:ext cx="504136" cy="5041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2D5D09-463B-4EE3-97C8-482F495DE6AF}">
      <dsp:nvSpPr>
        <dsp:cNvPr id="0" name=""/>
        <dsp:cNvSpPr/>
      </dsp:nvSpPr>
      <dsp:spPr>
        <a:xfrm>
          <a:off x="1058686" y="1808"/>
          <a:ext cx="68280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Eliminate waste and pollution by design</a:t>
          </a:r>
        </a:p>
      </dsp:txBody>
      <dsp:txXfrm>
        <a:off x="1058686" y="1808"/>
        <a:ext cx="6828013" cy="916611"/>
      </dsp:txXfrm>
    </dsp:sp>
    <dsp:sp modelId="{2679B551-F896-47BA-9215-ADC876EE34E2}">
      <dsp:nvSpPr>
        <dsp:cNvPr id="0" name=""/>
        <dsp:cNvSpPr/>
      </dsp:nvSpPr>
      <dsp:spPr>
        <a:xfrm>
          <a:off x="0" y="1147573"/>
          <a:ext cx="7886700" cy="9166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ECE830-5B78-4D72-9ABA-0FD5FF9BCBD9}">
      <dsp:nvSpPr>
        <dsp:cNvPr id="0" name=""/>
        <dsp:cNvSpPr/>
      </dsp:nvSpPr>
      <dsp:spPr>
        <a:xfrm>
          <a:off x="277275" y="1353811"/>
          <a:ext cx="504136" cy="5041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5FF106-987F-44A5-9240-4BA131FE0744}">
      <dsp:nvSpPr>
        <dsp:cNvPr id="0" name=""/>
        <dsp:cNvSpPr/>
      </dsp:nvSpPr>
      <dsp:spPr>
        <a:xfrm>
          <a:off x="1058686" y="1147573"/>
          <a:ext cx="68280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Keep products and materials in use (repair, reuse, remanufacture, recycle)</a:t>
          </a:r>
        </a:p>
      </dsp:txBody>
      <dsp:txXfrm>
        <a:off x="1058686" y="1147573"/>
        <a:ext cx="6828013" cy="916611"/>
      </dsp:txXfrm>
    </dsp:sp>
    <dsp:sp modelId="{D0FDEE17-7234-459E-8369-3A6BE3C1404A}">
      <dsp:nvSpPr>
        <dsp:cNvPr id="0" name=""/>
        <dsp:cNvSpPr/>
      </dsp:nvSpPr>
      <dsp:spPr>
        <a:xfrm>
          <a:off x="0" y="2293338"/>
          <a:ext cx="7886700" cy="9166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42464E-FD8C-4C26-BD76-277C076A6DD6}">
      <dsp:nvSpPr>
        <dsp:cNvPr id="0" name=""/>
        <dsp:cNvSpPr/>
      </dsp:nvSpPr>
      <dsp:spPr>
        <a:xfrm>
          <a:off x="277275" y="2499576"/>
          <a:ext cx="504136" cy="5041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3DEDC3-258A-483C-B793-62B66F827949}">
      <dsp:nvSpPr>
        <dsp:cNvPr id="0" name=""/>
        <dsp:cNvSpPr/>
      </dsp:nvSpPr>
      <dsp:spPr>
        <a:xfrm>
          <a:off x="1058686" y="2293338"/>
          <a:ext cx="68280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Regenerate nature — restore the life‑support systems industry depends on</a:t>
          </a:r>
        </a:p>
      </dsp:txBody>
      <dsp:txXfrm>
        <a:off x="1058686" y="2293338"/>
        <a:ext cx="6828013" cy="916611"/>
      </dsp:txXfrm>
    </dsp:sp>
    <dsp:sp modelId="{CA8A76A5-5654-463C-95BE-B7817DB82C09}">
      <dsp:nvSpPr>
        <dsp:cNvPr id="0" name=""/>
        <dsp:cNvSpPr/>
      </dsp:nvSpPr>
      <dsp:spPr>
        <a:xfrm>
          <a:off x="0" y="3439103"/>
          <a:ext cx="7886700" cy="9166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4B5400-DF6C-4651-8934-C5C6C9C2868A}">
      <dsp:nvSpPr>
        <dsp:cNvPr id="0" name=""/>
        <dsp:cNvSpPr/>
      </dsp:nvSpPr>
      <dsp:spPr>
        <a:xfrm>
          <a:off x="277275" y="3645341"/>
          <a:ext cx="504136" cy="50413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37346A-B9D7-466F-A26B-C7A1BE8F8490}">
      <dsp:nvSpPr>
        <dsp:cNvPr id="0" name=""/>
        <dsp:cNvSpPr/>
      </dsp:nvSpPr>
      <dsp:spPr>
        <a:xfrm>
          <a:off x="1058686" y="3439103"/>
          <a:ext cx="68280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Operate within ‘planetary boundaries’ to maintain a safe operating space for humanity</a:t>
          </a:r>
        </a:p>
      </dsp:txBody>
      <dsp:txXfrm>
        <a:off x="1058686" y="3439103"/>
        <a:ext cx="6828013" cy="9166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60FBA-2543-48D4-8B0F-5FB0DA7F4FE8}">
      <dsp:nvSpPr>
        <dsp:cNvPr id="0" name=""/>
        <dsp:cNvSpPr/>
      </dsp:nvSpPr>
      <dsp:spPr>
        <a:xfrm>
          <a:off x="0" y="531"/>
          <a:ext cx="7886700" cy="1244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41AA99-72DC-4DFF-BB82-90C9C171E8A4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9CA5B-B3F2-49F4-8852-7C15CF692E7B}">
      <dsp:nvSpPr>
        <dsp:cNvPr id="0" name=""/>
        <dsp:cNvSpPr/>
      </dsp:nvSpPr>
      <dsp:spPr>
        <a:xfrm>
          <a:off x="1437631" y="531"/>
          <a:ext cx="64490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Material efficiency + circular flows are essential to reach net‑zero industry</a:t>
          </a:r>
        </a:p>
      </dsp:txBody>
      <dsp:txXfrm>
        <a:off x="1437631" y="531"/>
        <a:ext cx="6449068" cy="1244702"/>
      </dsp:txXfrm>
    </dsp:sp>
    <dsp:sp modelId="{7273B0C2-7B06-43D1-98B3-F5D2F627FF2A}">
      <dsp:nvSpPr>
        <dsp:cNvPr id="0" name=""/>
        <dsp:cNvSpPr/>
      </dsp:nvSpPr>
      <dsp:spPr>
        <a:xfrm>
          <a:off x="0" y="1556410"/>
          <a:ext cx="7886700" cy="12447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DE270-09C4-43DE-A021-4B47269B1404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721A3-2868-45E5-B900-49C31F11534F}">
      <dsp:nvSpPr>
        <dsp:cNvPr id="0" name=""/>
        <dsp:cNvSpPr/>
      </dsp:nvSpPr>
      <dsp:spPr>
        <a:xfrm>
          <a:off x="1437631" y="1556410"/>
          <a:ext cx="64490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Pair process </a:t>
          </a:r>
          <a:r>
            <a:rPr lang="en-US" sz="2300" kern="1200" dirty="0" err="1"/>
            <a:t>decarbonisation</a:t>
          </a:r>
          <a:r>
            <a:rPr lang="en-US" sz="2300" kern="1200" dirty="0"/>
            <a:t> (electrification, renewables, fuel switching) with demand reduction</a:t>
          </a:r>
        </a:p>
      </dsp:txBody>
      <dsp:txXfrm>
        <a:off x="1437631" y="1556410"/>
        <a:ext cx="6449068" cy="1244702"/>
      </dsp:txXfrm>
    </dsp:sp>
    <dsp:sp modelId="{15B37574-4091-4EE5-A889-AE2C692F6B0D}">
      <dsp:nvSpPr>
        <dsp:cNvPr id="0" name=""/>
        <dsp:cNvSpPr/>
      </dsp:nvSpPr>
      <dsp:spPr>
        <a:xfrm>
          <a:off x="0" y="3112289"/>
          <a:ext cx="7886700" cy="1244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0093DD-3623-4C86-B888-D43D71233ADE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A89E5B-5A1C-451B-8997-FF8F8624E583}">
      <dsp:nvSpPr>
        <dsp:cNvPr id="0" name=""/>
        <dsp:cNvSpPr/>
      </dsp:nvSpPr>
      <dsp:spPr>
        <a:xfrm>
          <a:off x="1437631" y="3112289"/>
          <a:ext cx="64490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Policy levers: standards, carbon disclosure, green public procurement, demand‑side pull</a:t>
          </a:r>
        </a:p>
      </dsp:txBody>
      <dsp:txXfrm>
        <a:off x="1437631" y="3112289"/>
        <a:ext cx="6449068" cy="12447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DF0EF-F056-4FD7-9FB1-ABAAEBA08FD9}">
      <dsp:nvSpPr>
        <dsp:cNvPr id="0" name=""/>
        <dsp:cNvSpPr/>
      </dsp:nvSpPr>
      <dsp:spPr>
        <a:xfrm>
          <a:off x="0" y="531"/>
          <a:ext cx="7886700" cy="1244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95F238-9F03-47AF-A918-055CD1C80118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EFECA3-4D61-47FD-83CF-F8F1F99F0BF7}">
      <dsp:nvSpPr>
        <dsp:cNvPr id="0" name=""/>
        <dsp:cNvSpPr/>
      </dsp:nvSpPr>
      <dsp:spPr>
        <a:xfrm>
          <a:off x="1437631" y="531"/>
          <a:ext cx="64490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Design for durability, repairability, modularity, remanufacture, and high‑quality recycling</a:t>
          </a:r>
        </a:p>
      </dsp:txBody>
      <dsp:txXfrm>
        <a:off x="1437631" y="531"/>
        <a:ext cx="6449068" cy="1244702"/>
      </dsp:txXfrm>
    </dsp:sp>
    <dsp:sp modelId="{BD06E302-1AA4-4653-8C8C-EF932F9984DA}">
      <dsp:nvSpPr>
        <dsp:cNvPr id="0" name=""/>
        <dsp:cNvSpPr/>
      </dsp:nvSpPr>
      <dsp:spPr>
        <a:xfrm>
          <a:off x="0" y="1556410"/>
          <a:ext cx="7886700" cy="12447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013361-548B-4077-B7F8-48E5BD105FB8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1A671E-8332-48B1-AA63-62E707BCF24A}">
      <dsp:nvSpPr>
        <dsp:cNvPr id="0" name=""/>
        <dsp:cNvSpPr/>
      </dsp:nvSpPr>
      <dsp:spPr>
        <a:xfrm>
          <a:off x="1437631" y="1556410"/>
          <a:ext cx="64490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Smart alloys, coatings, and joining methods enable multiple lifecycles and easy disassembly</a:t>
          </a:r>
        </a:p>
      </dsp:txBody>
      <dsp:txXfrm>
        <a:off x="1437631" y="1556410"/>
        <a:ext cx="6449068" cy="1244702"/>
      </dsp:txXfrm>
    </dsp:sp>
    <dsp:sp modelId="{96BC6BD7-F31E-46F2-9B0E-4DA7D1C01DCC}">
      <dsp:nvSpPr>
        <dsp:cNvPr id="0" name=""/>
        <dsp:cNvSpPr/>
      </dsp:nvSpPr>
      <dsp:spPr>
        <a:xfrm>
          <a:off x="0" y="3112289"/>
          <a:ext cx="7886700" cy="1244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279FB2-A369-4E51-9746-3FE0C11A97C8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426DF2-C8E4-43C5-B570-ABA1D5B3BCFC}">
      <dsp:nvSpPr>
        <dsp:cNvPr id="0" name=""/>
        <dsp:cNvSpPr/>
      </dsp:nvSpPr>
      <dsp:spPr>
        <a:xfrm>
          <a:off x="1437631" y="3112289"/>
          <a:ext cx="64490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Digital product passports &amp; traceability solutions to track composition and provenance</a:t>
          </a:r>
        </a:p>
      </dsp:txBody>
      <dsp:txXfrm>
        <a:off x="1437631" y="3112289"/>
        <a:ext cx="6449068" cy="12447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7D1EA-D707-442F-9908-87422D78244F}">
      <dsp:nvSpPr>
        <dsp:cNvPr id="0" name=""/>
        <dsp:cNvSpPr/>
      </dsp:nvSpPr>
      <dsp:spPr>
        <a:xfrm>
          <a:off x="0" y="733"/>
          <a:ext cx="7886700" cy="10328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Batteries: lithium, nickel, cobalt, manganese, graphite</a:t>
          </a:r>
        </a:p>
      </dsp:txBody>
      <dsp:txXfrm>
        <a:off x="50420" y="51153"/>
        <a:ext cx="7785860" cy="932014"/>
      </dsp:txXfrm>
    </dsp:sp>
    <dsp:sp modelId="{F5E8D168-7E9C-45AF-A45C-4B73D7B56877}">
      <dsp:nvSpPr>
        <dsp:cNvPr id="0" name=""/>
        <dsp:cNvSpPr/>
      </dsp:nvSpPr>
      <dsp:spPr>
        <a:xfrm>
          <a:off x="0" y="1108467"/>
          <a:ext cx="7886700" cy="1032854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Wind/EVs: rare‑earth magnets (e.g., Nd, </a:t>
          </a:r>
          <a:r>
            <a:rPr lang="en-US" sz="2600" kern="1200" dirty="0" err="1"/>
            <a:t>Pr</a:t>
          </a:r>
          <a:r>
            <a:rPr lang="en-US" sz="2600" kern="1200" dirty="0"/>
            <a:t>, Dy)</a:t>
          </a:r>
        </a:p>
      </dsp:txBody>
      <dsp:txXfrm>
        <a:off x="50420" y="1158887"/>
        <a:ext cx="7785860" cy="932014"/>
      </dsp:txXfrm>
    </dsp:sp>
    <dsp:sp modelId="{AE76708E-3D24-4B84-9F02-8DA46A8703E1}">
      <dsp:nvSpPr>
        <dsp:cNvPr id="0" name=""/>
        <dsp:cNvSpPr/>
      </dsp:nvSpPr>
      <dsp:spPr>
        <a:xfrm>
          <a:off x="0" y="2216202"/>
          <a:ext cx="7886700" cy="1032854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Grids &amp; electrification: copper and </a:t>
          </a:r>
          <a:r>
            <a:rPr lang="en-US" sz="2600" kern="1200" dirty="0" err="1"/>
            <a:t>aluminium</a:t>
          </a:r>
          <a:r>
            <a:rPr lang="en-US" sz="2600" kern="1200" dirty="0"/>
            <a:t> in very large volumes</a:t>
          </a:r>
        </a:p>
      </dsp:txBody>
      <dsp:txXfrm>
        <a:off x="50420" y="2266622"/>
        <a:ext cx="7785860" cy="932014"/>
      </dsp:txXfrm>
    </dsp:sp>
    <dsp:sp modelId="{B6B1C2AB-5070-4DF9-8000-E6C3A1EE1579}">
      <dsp:nvSpPr>
        <dsp:cNvPr id="0" name=""/>
        <dsp:cNvSpPr/>
      </dsp:nvSpPr>
      <dsp:spPr>
        <a:xfrm>
          <a:off x="0" y="3323936"/>
          <a:ext cx="7886700" cy="103285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Implication: more mining and much more circularity — recovery, secondary supply, traceability/blockchain</a:t>
          </a:r>
        </a:p>
      </dsp:txBody>
      <dsp:txXfrm>
        <a:off x="50420" y="3374356"/>
        <a:ext cx="7785860" cy="9320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F1051-4259-4535-8D37-45C02DA97296}">
      <dsp:nvSpPr>
        <dsp:cNvPr id="0" name=""/>
        <dsp:cNvSpPr/>
      </dsp:nvSpPr>
      <dsp:spPr>
        <a:xfrm>
          <a:off x="0" y="74562"/>
          <a:ext cx="7886700" cy="79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Examples: DRC (cobalt), Zambia/DRC (copper), South Africa (</a:t>
          </a:r>
          <a:r>
            <a:rPr lang="en-US" sz="2000" kern="1200" dirty="0" err="1"/>
            <a:t>PGMs</a:t>
          </a:r>
          <a:r>
            <a:rPr lang="en-US" sz="2000" kern="1200" dirty="0"/>
            <a:t>), Guinea (bauxite), etc.</a:t>
          </a:r>
        </a:p>
      </dsp:txBody>
      <dsp:txXfrm>
        <a:off x="38838" y="113400"/>
        <a:ext cx="7809024" cy="717924"/>
      </dsp:txXfrm>
    </dsp:sp>
    <dsp:sp modelId="{74ABE6D4-840E-478E-958F-561D1855ABD4}">
      <dsp:nvSpPr>
        <dsp:cNvPr id="0" name=""/>
        <dsp:cNvSpPr/>
      </dsp:nvSpPr>
      <dsp:spPr>
        <a:xfrm>
          <a:off x="0" y="927762"/>
          <a:ext cx="7886700" cy="79560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Zimbabwe (lithium), Mozambique/Madagascar (graphite), Namibia (uranium/RE), others</a:t>
          </a:r>
        </a:p>
      </dsp:txBody>
      <dsp:txXfrm>
        <a:off x="38838" y="966600"/>
        <a:ext cx="7809024" cy="717924"/>
      </dsp:txXfrm>
    </dsp:sp>
    <dsp:sp modelId="{C6F13194-325E-4B44-B7B5-B607279DE480}">
      <dsp:nvSpPr>
        <dsp:cNvPr id="0" name=""/>
        <dsp:cNvSpPr/>
      </dsp:nvSpPr>
      <dsp:spPr>
        <a:xfrm>
          <a:off x="0" y="1780962"/>
          <a:ext cx="7886700" cy="79560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Opportunity with conditions: environmental &amp; social performance, skills, energy, logistics</a:t>
          </a:r>
        </a:p>
      </dsp:txBody>
      <dsp:txXfrm>
        <a:off x="38838" y="1819800"/>
        <a:ext cx="7809024" cy="717924"/>
      </dsp:txXfrm>
    </dsp:sp>
    <dsp:sp modelId="{B2A6D46D-6D1D-4FBF-AC85-9D8ECACE8591}">
      <dsp:nvSpPr>
        <dsp:cNvPr id="0" name=""/>
        <dsp:cNvSpPr/>
      </dsp:nvSpPr>
      <dsp:spPr>
        <a:xfrm>
          <a:off x="0" y="2634162"/>
          <a:ext cx="7886700" cy="79560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Policy frames: African Mining Vision (</a:t>
          </a:r>
          <a:r>
            <a:rPr lang="en-US" sz="2000" kern="1200" dirty="0" err="1"/>
            <a:t>AMV</a:t>
          </a:r>
          <a:r>
            <a:rPr lang="en-US" sz="2000" kern="1200" dirty="0"/>
            <a:t>), African Green Minerals Strategy, </a:t>
          </a:r>
          <a:r>
            <a:rPr lang="en-US" sz="2000" kern="1200" dirty="0" err="1"/>
            <a:t>AfCFTA</a:t>
          </a:r>
          <a:r>
            <a:rPr lang="en-US" sz="2000" kern="1200" dirty="0"/>
            <a:t> for regional chains</a:t>
          </a:r>
        </a:p>
      </dsp:txBody>
      <dsp:txXfrm>
        <a:off x="38838" y="2673000"/>
        <a:ext cx="7809024" cy="717924"/>
      </dsp:txXfrm>
    </dsp:sp>
    <dsp:sp modelId="{72FBCB73-1150-4448-9CAF-0302593C3499}">
      <dsp:nvSpPr>
        <dsp:cNvPr id="0" name=""/>
        <dsp:cNvSpPr/>
      </dsp:nvSpPr>
      <dsp:spPr>
        <a:xfrm>
          <a:off x="0" y="3487361"/>
          <a:ext cx="7886700" cy="7956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Shift from raw exports to beneficiation, refining, and component manufacturing</a:t>
          </a:r>
        </a:p>
      </dsp:txBody>
      <dsp:txXfrm>
        <a:off x="38838" y="3526199"/>
        <a:ext cx="7809024" cy="7179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B9BED-5C36-4111-B3F8-8A4705AB031B}">
      <dsp:nvSpPr>
        <dsp:cNvPr id="0" name=""/>
        <dsp:cNvSpPr/>
      </dsp:nvSpPr>
      <dsp:spPr>
        <a:xfrm>
          <a:off x="0" y="3404"/>
          <a:ext cx="7886700" cy="7251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BBA50-4354-4150-A12B-3BBB8BE531DD}">
      <dsp:nvSpPr>
        <dsp:cNvPr id="0" name=""/>
        <dsp:cNvSpPr/>
      </dsp:nvSpPr>
      <dsp:spPr>
        <a:xfrm>
          <a:off x="219348" y="166556"/>
          <a:ext cx="398815" cy="3988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3EBB2A-5ED3-4705-A27E-68D8F2CB6083}">
      <dsp:nvSpPr>
        <dsp:cNvPr id="0" name=""/>
        <dsp:cNvSpPr/>
      </dsp:nvSpPr>
      <dsp:spPr>
        <a:xfrm>
          <a:off x="837512" y="3404"/>
          <a:ext cx="7049187" cy="725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42" tIns="76742" rIns="76742" bIns="7674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Water‑energy‑materials integration in mine design; electrify and </a:t>
          </a:r>
          <a:r>
            <a:rPr lang="en-US" sz="1900" kern="1200" dirty="0" err="1"/>
            <a:t>digitise</a:t>
          </a:r>
          <a:r>
            <a:rPr lang="en-US" sz="1900" kern="1200" dirty="0"/>
            <a:t> operations</a:t>
          </a:r>
        </a:p>
      </dsp:txBody>
      <dsp:txXfrm>
        <a:off x="837512" y="3404"/>
        <a:ext cx="7049187" cy="725119"/>
      </dsp:txXfrm>
    </dsp:sp>
    <dsp:sp modelId="{2A2D9C86-A470-4F45-A9F5-9BF92A0C2A73}">
      <dsp:nvSpPr>
        <dsp:cNvPr id="0" name=""/>
        <dsp:cNvSpPr/>
      </dsp:nvSpPr>
      <dsp:spPr>
        <a:xfrm>
          <a:off x="0" y="909803"/>
          <a:ext cx="7886700" cy="7251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C5100E-3591-4AD4-AD1B-BDAB0ACFBC4F}">
      <dsp:nvSpPr>
        <dsp:cNvPr id="0" name=""/>
        <dsp:cNvSpPr/>
      </dsp:nvSpPr>
      <dsp:spPr>
        <a:xfrm>
          <a:off x="219348" y="1072955"/>
          <a:ext cx="398815" cy="3988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DFF3A-9A66-459F-A64F-F587951F06E2}">
      <dsp:nvSpPr>
        <dsp:cNvPr id="0" name=""/>
        <dsp:cNvSpPr/>
      </dsp:nvSpPr>
      <dsp:spPr>
        <a:xfrm>
          <a:off x="837512" y="909803"/>
          <a:ext cx="7049187" cy="725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42" tIns="76742" rIns="76742" bIns="7674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Re‑process tailings and waste rock; design for zero‑waste where feasible</a:t>
          </a:r>
        </a:p>
      </dsp:txBody>
      <dsp:txXfrm>
        <a:off x="837512" y="909803"/>
        <a:ext cx="7049187" cy="725119"/>
      </dsp:txXfrm>
    </dsp:sp>
    <dsp:sp modelId="{420E91E3-6A85-42A7-8C30-2AAA0F695040}">
      <dsp:nvSpPr>
        <dsp:cNvPr id="0" name=""/>
        <dsp:cNvSpPr/>
      </dsp:nvSpPr>
      <dsp:spPr>
        <a:xfrm>
          <a:off x="0" y="1816202"/>
          <a:ext cx="7886700" cy="7251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3D5337-565D-48E0-A50D-551FB5EB31D3}">
      <dsp:nvSpPr>
        <dsp:cNvPr id="0" name=""/>
        <dsp:cNvSpPr/>
      </dsp:nvSpPr>
      <dsp:spPr>
        <a:xfrm>
          <a:off x="219348" y="1979354"/>
          <a:ext cx="398815" cy="39881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4A0012-DF22-4469-8D80-4CCD6EC67E05}">
      <dsp:nvSpPr>
        <dsp:cNvPr id="0" name=""/>
        <dsp:cNvSpPr/>
      </dsp:nvSpPr>
      <dsp:spPr>
        <a:xfrm>
          <a:off x="837512" y="1816202"/>
          <a:ext cx="7049187" cy="725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42" tIns="76742" rIns="76742" bIns="7674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Remanufacture heavy equipment; repair/refurbish spares to extend service life</a:t>
          </a:r>
        </a:p>
      </dsp:txBody>
      <dsp:txXfrm>
        <a:off x="837512" y="1816202"/>
        <a:ext cx="7049187" cy="725119"/>
      </dsp:txXfrm>
    </dsp:sp>
    <dsp:sp modelId="{0BD08C3A-B999-40A4-9732-E051B038D9B4}">
      <dsp:nvSpPr>
        <dsp:cNvPr id="0" name=""/>
        <dsp:cNvSpPr/>
      </dsp:nvSpPr>
      <dsp:spPr>
        <a:xfrm>
          <a:off x="0" y="2722601"/>
          <a:ext cx="7886700" cy="7251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0D430A-4598-4B8C-9714-312F29452F4A}">
      <dsp:nvSpPr>
        <dsp:cNvPr id="0" name=""/>
        <dsp:cNvSpPr/>
      </dsp:nvSpPr>
      <dsp:spPr>
        <a:xfrm>
          <a:off x="219348" y="2885753"/>
          <a:ext cx="398815" cy="39881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D0BD4-0386-4F77-826D-D93FFFBD4C94}">
      <dsp:nvSpPr>
        <dsp:cNvPr id="0" name=""/>
        <dsp:cNvSpPr/>
      </dsp:nvSpPr>
      <dsp:spPr>
        <a:xfrm>
          <a:off x="837512" y="2722601"/>
          <a:ext cx="7049187" cy="725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42" tIns="76742" rIns="76742" bIns="7674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Industrial symbiosis: use residues in cement, bricks, aggregates; co‑location strategies</a:t>
          </a:r>
        </a:p>
      </dsp:txBody>
      <dsp:txXfrm>
        <a:off x="837512" y="2722601"/>
        <a:ext cx="7049187" cy="725119"/>
      </dsp:txXfrm>
    </dsp:sp>
    <dsp:sp modelId="{2D45C820-99A2-4A9E-A0E8-138AA2DB439D}">
      <dsp:nvSpPr>
        <dsp:cNvPr id="0" name=""/>
        <dsp:cNvSpPr/>
      </dsp:nvSpPr>
      <dsp:spPr>
        <a:xfrm>
          <a:off x="0" y="3629000"/>
          <a:ext cx="7886700" cy="72511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F5D296-586D-4E4B-8FB3-6E56CB866FBD}">
      <dsp:nvSpPr>
        <dsp:cNvPr id="0" name=""/>
        <dsp:cNvSpPr/>
      </dsp:nvSpPr>
      <dsp:spPr>
        <a:xfrm>
          <a:off x="219348" y="3792152"/>
          <a:ext cx="398815" cy="39881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A311F-FE0E-4188-830D-2DA77BE45D0E}">
      <dsp:nvSpPr>
        <dsp:cNvPr id="0" name=""/>
        <dsp:cNvSpPr/>
      </dsp:nvSpPr>
      <dsp:spPr>
        <a:xfrm>
          <a:off x="837512" y="3629000"/>
          <a:ext cx="7049187" cy="725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42" tIns="76742" rIns="76742" bIns="7674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Urban mining and recycled‑content standards to grow secondary supply locally</a:t>
          </a:r>
        </a:p>
      </dsp:txBody>
      <dsp:txXfrm>
        <a:off x="837512" y="3629000"/>
        <a:ext cx="7049187" cy="7251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831E7-EE2A-43C9-95D0-EA871A3E1E5E}">
      <dsp:nvSpPr>
        <dsp:cNvPr id="0" name=""/>
        <dsp:cNvSpPr/>
      </dsp:nvSpPr>
      <dsp:spPr>
        <a:xfrm>
          <a:off x="0" y="1808"/>
          <a:ext cx="7886700" cy="9166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3D18A2-21EC-4386-B38C-AA0F42FE029A}">
      <dsp:nvSpPr>
        <dsp:cNvPr id="0" name=""/>
        <dsp:cNvSpPr/>
      </dsp:nvSpPr>
      <dsp:spPr>
        <a:xfrm>
          <a:off x="277275" y="208046"/>
          <a:ext cx="504136" cy="5041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A8BA68-99C1-437B-B8C0-62F5FD8AE305}">
      <dsp:nvSpPr>
        <dsp:cNvPr id="0" name=""/>
        <dsp:cNvSpPr/>
      </dsp:nvSpPr>
      <dsp:spPr>
        <a:xfrm>
          <a:off x="1058686" y="1808"/>
          <a:ext cx="68280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Sustainable Aviation Fuel (SAF) offers significant lifecycle CO₂ reductions versus fossil jet fuel</a:t>
          </a:r>
        </a:p>
      </dsp:txBody>
      <dsp:txXfrm>
        <a:off x="1058686" y="1808"/>
        <a:ext cx="6828013" cy="916611"/>
      </dsp:txXfrm>
    </dsp:sp>
    <dsp:sp modelId="{2F81D86E-8B33-4F5D-A6C3-19A84AB0380E}">
      <dsp:nvSpPr>
        <dsp:cNvPr id="0" name=""/>
        <dsp:cNvSpPr/>
      </dsp:nvSpPr>
      <dsp:spPr>
        <a:xfrm>
          <a:off x="0" y="1147573"/>
          <a:ext cx="7886700" cy="9166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74AC4D-70FF-484D-BD4F-BB445E65F5BB}">
      <dsp:nvSpPr>
        <dsp:cNvPr id="0" name=""/>
        <dsp:cNvSpPr/>
      </dsp:nvSpPr>
      <dsp:spPr>
        <a:xfrm>
          <a:off x="277275" y="1353811"/>
          <a:ext cx="504136" cy="5041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9DA0CC-E0FC-4A12-BA06-1E2AE9D7B8AD}">
      <dsp:nvSpPr>
        <dsp:cNvPr id="0" name=""/>
        <dsp:cNvSpPr/>
      </dsp:nvSpPr>
      <dsp:spPr>
        <a:xfrm>
          <a:off x="1058686" y="1147573"/>
          <a:ext cx="68280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Today’s volumes are small and costs higher; mandates and offtake agreements are scaling</a:t>
          </a:r>
        </a:p>
      </dsp:txBody>
      <dsp:txXfrm>
        <a:off x="1058686" y="1147573"/>
        <a:ext cx="6828013" cy="916611"/>
      </dsp:txXfrm>
    </dsp:sp>
    <dsp:sp modelId="{F043DA26-4E85-4523-8DFC-2C7AD51296E8}">
      <dsp:nvSpPr>
        <dsp:cNvPr id="0" name=""/>
        <dsp:cNvSpPr/>
      </dsp:nvSpPr>
      <dsp:spPr>
        <a:xfrm>
          <a:off x="0" y="2293338"/>
          <a:ext cx="7886700" cy="9166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0A0CB2-5B3B-450A-99A5-C8F79A49E560}">
      <dsp:nvSpPr>
        <dsp:cNvPr id="0" name=""/>
        <dsp:cNvSpPr/>
      </dsp:nvSpPr>
      <dsp:spPr>
        <a:xfrm>
          <a:off x="277275" y="2499576"/>
          <a:ext cx="504136" cy="5041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EB8F1F-4602-4B5D-AD3D-2FB67D9FD882}">
      <dsp:nvSpPr>
        <dsp:cNvPr id="0" name=""/>
        <dsp:cNvSpPr/>
      </dsp:nvSpPr>
      <dsp:spPr>
        <a:xfrm>
          <a:off x="1058686" y="2293338"/>
          <a:ext cx="68280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Why it matters: trade, tourism, conferences — credible flight </a:t>
          </a:r>
          <a:r>
            <a:rPr lang="en-US" sz="2200" kern="1200" dirty="0" err="1"/>
            <a:t>decarbonisation</a:t>
          </a:r>
          <a:r>
            <a:rPr lang="en-US" sz="2200" kern="1200" dirty="0"/>
            <a:t> complements circularity</a:t>
          </a:r>
        </a:p>
      </dsp:txBody>
      <dsp:txXfrm>
        <a:off x="1058686" y="2293338"/>
        <a:ext cx="6828013" cy="916611"/>
      </dsp:txXfrm>
    </dsp:sp>
    <dsp:sp modelId="{817B5521-AD8C-4514-B376-692967391995}">
      <dsp:nvSpPr>
        <dsp:cNvPr id="0" name=""/>
        <dsp:cNvSpPr/>
      </dsp:nvSpPr>
      <dsp:spPr>
        <a:xfrm>
          <a:off x="0" y="3439103"/>
          <a:ext cx="7886700" cy="9166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F623FE-B7DF-4FDF-A168-C311E122B46B}">
      <dsp:nvSpPr>
        <dsp:cNvPr id="0" name=""/>
        <dsp:cNvSpPr/>
      </dsp:nvSpPr>
      <dsp:spPr>
        <a:xfrm>
          <a:off x="277275" y="3645341"/>
          <a:ext cx="504136" cy="50413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34A2B-69DE-4303-B974-DF00C7EB4446}">
      <dsp:nvSpPr>
        <dsp:cNvPr id="0" name=""/>
        <dsp:cNvSpPr/>
      </dsp:nvSpPr>
      <dsp:spPr>
        <a:xfrm>
          <a:off x="1058686" y="3439103"/>
          <a:ext cx="68280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Signals: corporate travel policies and green logistics increasingly </a:t>
          </a:r>
          <a:r>
            <a:rPr lang="en-US" sz="2200" kern="1200" dirty="0" err="1"/>
            <a:t>prioritise</a:t>
          </a:r>
          <a:r>
            <a:rPr lang="en-US" sz="2200" kern="1200" dirty="0"/>
            <a:t> lower‑carbon options</a:t>
          </a:r>
        </a:p>
      </dsp:txBody>
      <dsp:txXfrm>
        <a:off x="1058686" y="3439103"/>
        <a:ext cx="6828013" cy="91661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94005-E686-4C5C-835E-E0003B834711}">
      <dsp:nvSpPr>
        <dsp:cNvPr id="0" name=""/>
        <dsp:cNvSpPr/>
      </dsp:nvSpPr>
      <dsp:spPr>
        <a:xfrm>
          <a:off x="2310" y="342627"/>
          <a:ext cx="1833041" cy="10998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1) National circular‑economy &amp; critical‑minerals strategies aligned with AMV/AGMS.</a:t>
          </a:r>
        </a:p>
      </dsp:txBody>
      <dsp:txXfrm>
        <a:off x="2310" y="342627"/>
        <a:ext cx="1833041" cy="1099824"/>
      </dsp:txXfrm>
    </dsp:sp>
    <dsp:sp modelId="{C1081831-F6EC-4D39-8812-5A5F4654AA08}">
      <dsp:nvSpPr>
        <dsp:cNvPr id="0" name=""/>
        <dsp:cNvSpPr/>
      </dsp:nvSpPr>
      <dsp:spPr>
        <a:xfrm>
          <a:off x="2018656" y="342627"/>
          <a:ext cx="1833041" cy="10998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2) Design/engineering standards for durability, reuse, remanufacture, and recycling.</a:t>
          </a:r>
        </a:p>
      </dsp:txBody>
      <dsp:txXfrm>
        <a:off x="2018656" y="342627"/>
        <a:ext cx="1833041" cy="1099824"/>
      </dsp:txXfrm>
    </dsp:sp>
    <dsp:sp modelId="{8C3E8331-C0C9-4F19-A08A-ACC3A321453B}">
      <dsp:nvSpPr>
        <dsp:cNvPr id="0" name=""/>
        <dsp:cNvSpPr/>
      </dsp:nvSpPr>
      <dsp:spPr>
        <a:xfrm>
          <a:off x="4035002" y="342627"/>
          <a:ext cx="1833041" cy="10998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3) Green public procurement &amp; minimum recycled‑content/product standards.</a:t>
          </a:r>
        </a:p>
      </dsp:txBody>
      <dsp:txXfrm>
        <a:off x="4035002" y="342627"/>
        <a:ext cx="1833041" cy="1099824"/>
      </dsp:txXfrm>
    </dsp:sp>
    <dsp:sp modelId="{9444F949-B2E4-477A-86A7-CC7D803E1629}">
      <dsp:nvSpPr>
        <dsp:cNvPr id="0" name=""/>
        <dsp:cNvSpPr/>
      </dsp:nvSpPr>
      <dsp:spPr>
        <a:xfrm>
          <a:off x="6051347" y="342627"/>
          <a:ext cx="1833041" cy="109982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4) Digital traceability from pit to product (data transparency &amp; certification).</a:t>
          </a:r>
        </a:p>
      </dsp:txBody>
      <dsp:txXfrm>
        <a:off x="6051347" y="342627"/>
        <a:ext cx="1833041" cy="1099824"/>
      </dsp:txXfrm>
    </dsp:sp>
    <dsp:sp modelId="{87ED0370-912B-4EC9-BC7F-26802412BE91}">
      <dsp:nvSpPr>
        <dsp:cNvPr id="0" name=""/>
        <dsp:cNvSpPr/>
      </dsp:nvSpPr>
      <dsp:spPr>
        <a:xfrm>
          <a:off x="2310" y="1625756"/>
          <a:ext cx="1833041" cy="10998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5) Tailings valorisation &amp; secondary‑materials markets with bankable pipelines.</a:t>
          </a:r>
        </a:p>
      </dsp:txBody>
      <dsp:txXfrm>
        <a:off x="2310" y="1625756"/>
        <a:ext cx="1833041" cy="1099824"/>
      </dsp:txXfrm>
    </dsp:sp>
    <dsp:sp modelId="{36809403-BBFA-4416-8349-CFB88A41BE23}">
      <dsp:nvSpPr>
        <dsp:cNvPr id="0" name=""/>
        <dsp:cNvSpPr/>
      </dsp:nvSpPr>
      <dsp:spPr>
        <a:xfrm>
          <a:off x="2018656" y="1625756"/>
          <a:ext cx="1833041" cy="10998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6) Water‑energy‑materials integration in mine planning &amp; operations.</a:t>
          </a:r>
        </a:p>
      </dsp:txBody>
      <dsp:txXfrm>
        <a:off x="2018656" y="1625756"/>
        <a:ext cx="1833041" cy="1099824"/>
      </dsp:txXfrm>
    </dsp:sp>
    <dsp:sp modelId="{113426F0-53F6-459D-858C-184507FD1F7C}">
      <dsp:nvSpPr>
        <dsp:cNvPr id="0" name=""/>
        <dsp:cNvSpPr/>
      </dsp:nvSpPr>
      <dsp:spPr>
        <a:xfrm>
          <a:off x="4035002" y="1625756"/>
          <a:ext cx="1833041" cy="10998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7) Skills pipelines in materials science, systems modelling, and circular design.</a:t>
          </a:r>
        </a:p>
      </dsp:txBody>
      <dsp:txXfrm>
        <a:off x="4035002" y="1625756"/>
        <a:ext cx="1833041" cy="1099824"/>
      </dsp:txXfrm>
    </dsp:sp>
    <dsp:sp modelId="{C66C3D1D-EF19-4E82-8816-E2E26D2AB5E6}">
      <dsp:nvSpPr>
        <dsp:cNvPr id="0" name=""/>
        <dsp:cNvSpPr/>
      </dsp:nvSpPr>
      <dsp:spPr>
        <a:xfrm>
          <a:off x="6051347" y="1625756"/>
          <a:ext cx="1833041" cy="10998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8) Incentives for industrial symbiosis &amp; local beneficiation under AfCFTA.</a:t>
          </a:r>
        </a:p>
      </dsp:txBody>
      <dsp:txXfrm>
        <a:off x="6051347" y="1625756"/>
        <a:ext cx="1833041" cy="1099824"/>
      </dsp:txXfrm>
    </dsp:sp>
    <dsp:sp modelId="{343963CB-B2AD-4DFF-A8F0-EBC9A86F5BB9}">
      <dsp:nvSpPr>
        <dsp:cNvPr id="0" name=""/>
        <dsp:cNvSpPr/>
      </dsp:nvSpPr>
      <dsp:spPr>
        <a:xfrm>
          <a:off x="2018656" y="2908885"/>
          <a:ext cx="1833041" cy="109982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9) SAF/offtake partnerships for corporate travel &amp; logistics where material.</a:t>
          </a:r>
        </a:p>
      </dsp:txBody>
      <dsp:txXfrm>
        <a:off x="2018656" y="2908885"/>
        <a:ext cx="1833041" cy="1099824"/>
      </dsp:txXfrm>
    </dsp:sp>
    <dsp:sp modelId="{958C2824-948F-44E7-A8A3-D49ED54FC33D}">
      <dsp:nvSpPr>
        <dsp:cNvPr id="0" name=""/>
        <dsp:cNvSpPr/>
      </dsp:nvSpPr>
      <dsp:spPr>
        <a:xfrm>
          <a:off x="4035002" y="2908885"/>
          <a:ext cx="1833041" cy="10998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10) Full transparency (e.g., EITI), contract disclosure, and community benefit agreements.</a:t>
          </a:r>
        </a:p>
      </dsp:txBody>
      <dsp:txXfrm>
        <a:off x="4035002" y="2908885"/>
        <a:ext cx="1833041" cy="1099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5C228-A369-40C6-9695-B4F078FED806}" type="datetimeFigureOut">
              <a:rPr lang="en-GB" smtClean="0"/>
              <a:t>06/09/2025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85860-E042-4028-8D82-670D20C224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659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Frame circularity as a design transformation, not just waste management.</a:t>
            </a:r>
          </a:p>
          <a:p>
            <a:r>
              <a:t>Link SDGs to industrial strategy and investment flows.</a:t>
            </a:r>
          </a:p>
          <a:p>
            <a:r>
              <a:t>Key message: circularity underpins productivity and risk management in volatile markets.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Invite the audience to pick 2–3 actions to implement within 12 months.</a:t>
            </a:r>
          </a:p>
          <a:p>
            <a:r>
              <a:t>Close with the message: circularity is a growth and resilience strategy for Africa’s mining future.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85860-E042-4028-8D82-670D20C224B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142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Emphasise that regeneration is active restoration, not only footprint minimisation.</a:t>
            </a:r>
          </a:p>
          <a:p>
            <a:r>
              <a:t>Planetary boundaries provide the urgency and science-based thresholds.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Stress that circularity and decarbonisation are complementary strategies, not substitutes.</a:t>
            </a:r>
          </a:p>
          <a:p>
            <a:r>
              <a:t>Mention emerging demand signals for low‑carbon, circular materials.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Engineering choices determine downstream circular outcomes decades later.</a:t>
            </a:r>
          </a:p>
          <a:p>
            <a:r>
              <a:t>Highlight the role of standards and interoperable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Underscore the scale effect: every net‑zero pathway increases materials demand.</a:t>
            </a:r>
          </a:p>
          <a:p>
            <a:r>
              <a:t>Circular design and recycling ease pressure on primary extraction over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Position Africa as a partner in global decarbonisation with value capture at home.</a:t>
            </a:r>
          </a:p>
          <a:p>
            <a:r>
              <a:t>Cite the importance of power reliability, water stewardship, and community benefits.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Share one or two African case examples where tailings reprocessing created new value.</a:t>
            </a:r>
          </a:p>
          <a:p>
            <a:r>
              <a:t>Stress skills development and local supplier ecosystems for remanufacturing.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Acknowledge varying SAF impacts by feedstock/process; sustainability safeguards are critical.</a:t>
            </a:r>
          </a:p>
          <a:p>
            <a:r>
              <a:t>Tie to mining’s scope 3 emissions and international investor expectations.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ashon.adero@ttu.ac.k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6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3711" y="3499076"/>
            <a:ext cx="4722189" cy="24247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Global Imperative for a Circular Economy —</a:t>
            </a:r>
          </a:p>
          <a:p>
            <a:pPr algn="l" defTabSz="914400">
              <a:lnSpc>
                <a:spcPct val="90000"/>
              </a:lnSpc>
            </a:pP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and Why it Matters for Africa’s Mining Sector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7149" y="548"/>
            <a:ext cx="3262314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0319" y="1421356"/>
            <a:ext cx="340368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29546" y="0"/>
            <a:ext cx="301752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9649" y="75115"/>
            <a:ext cx="2857418" cy="2231018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indent="-228600" algn="l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SDG 12 &amp; SDG 7 </a:t>
            </a:r>
          </a:p>
          <a:p>
            <a:pPr indent="-228600" algn="l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Materials Science &amp; Engineering</a:t>
            </a:r>
          </a:p>
          <a:p>
            <a:pPr indent="-228600" algn="l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</a:rPr>
              <a:t>Decarbonisation</a:t>
            </a:r>
            <a:r>
              <a:rPr lang="en-US" sz="1400" dirty="0">
                <a:solidFill>
                  <a:schemeClr val="tx1"/>
                </a:solidFill>
              </a:rPr>
              <a:t> (incl. SAF)</a:t>
            </a:r>
          </a:p>
          <a:p>
            <a:pPr indent="-228600" algn="l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Regenerative Life‑Support Systems </a:t>
            </a:r>
          </a:p>
          <a:p>
            <a:pPr indent="-228600" algn="l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Africa’s Key Minerals</a:t>
            </a:r>
          </a:p>
          <a:p>
            <a:pPr indent="-228600" algn="l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</a:rPr>
              <a:t>AMV</a:t>
            </a:r>
            <a:r>
              <a:rPr lang="en-US" sz="1400" dirty="0">
                <a:solidFill>
                  <a:schemeClr val="tx1"/>
                </a:solidFill>
              </a:rPr>
              <a:t> &amp; Governance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2672" y="1584494"/>
            <a:ext cx="3281329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9463" y="1778000"/>
            <a:ext cx="3213360" cy="4486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150000"/>
              </a:lnSpc>
              <a:spcAft>
                <a:spcPts val="600"/>
              </a:spcAft>
              <a:defRPr sz="1000"/>
            </a:pPr>
            <a:endParaRPr lang="en-US" sz="1600" dirty="0"/>
          </a:p>
          <a:p>
            <a:pPr defTabSz="914400">
              <a:lnSpc>
                <a:spcPct val="150000"/>
              </a:lnSpc>
              <a:spcAft>
                <a:spcPts val="600"/>
              </a:spcAft>
              <a:defRPr sz="1000"/>
            </a:pPr>
            <a:r>
              <a:rPr lang="en-US" sz="1600" dirty="0">
                <a:solidFill>
                  <a:schemeClr val="bg1"/>
                </a:solidFill>
              </a:rPr>
              <a:t>Dr.-Ing. </a:t>
            </a:r>
            <a:r>
              <a:rPr lang="en-US" sz="1600" dirty="0"/>
              <a:t>Nashon J. Adero </a:t>
            </a:r>
            <a:br>
              <a:rPr lang="en-US" sz="1600" dirty="0"/>
            </a:br>
            <a:r>
              <a:rPr lang="en-US" sz="1600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nashon.adero@ttu.ac.ke</a:t>
            </a:r>
            <a:endParaRPr lang="en-US" sz="1600" dirty="0">
              <a:solidFill>
                <a:srgbClr val="C00000"/>
              </a:solidFill>
            </a:endParaRPr>
          </a:p>
          <a:p>
            <a:pPr marL="285750" indent="-28575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000"/>
            </a:pPr>
            <a:r>
              <a:rPr lang="en-US" sz="1600" b="1" dirty="0"/>
              <a:t>Dean</a:t>
            </a:r>
            <a:r>
              <a:rPr lang="en-US" sz="1600" dirty="0"/>
              <a:t>, School of Mines &amp; Engineering (TTU)</a:t>
            </a:r>
          </a:p>
          <a:p>
            <a:pPr marL="285750" indent="-28575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000"/>
            </a:pPr>
            <a:r>
              <a:rPr lang="en-US" sz="1600" b="1" dirty="0" err="1"/>
              <a:t>KCM</a:t>
            </a:r>
            <a:r>
              <a:rPr lang="en-US" sz="1600" b="1" dirty="0"/>
              <a:t> Executive Board Representative</a:t>
            </a:r>
            <a:r>
              <a:rPr lang="en-US" sz="1600" dirty="0"/>
              <a:t> for professionals &amp; academia</a:t>
            </a:r>
          </a:p>
          <a:p>
            <a:pPr marL="285750" indent="-28575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000"/>
            </a:pPr>
            <a:r>
              <a:rPr lang="en-US" sz="1600" b="1" dirty="0"/>
              <a:t>National Representative</a:t>
            </a:r>
            <a:r>
              <a:rPr lang="en-US" sz="1600" dirty="0"/>
              <a:t>, International Society for Mine Surveying (ISM)</a:t>
            </a:r>
          </a:p>
          <a:p>
            <a:pPr defTabSz="914400">
              <a:lnSpc>
                <a:spcPct val="150000"/>
              </a:lnSpc>
              <a:spcAft>
                <a:spcPts val="600"/>
              </a:spcAft>
              <a:defRPr sz="1000"/>
            </a:pPr>
            <a:r>
              <a:rPr lang="en-US" sz="1600" b="1" dirty="0"/>
              <a:t>Founder</a:t>
            </a:r>
            <a:r>
              <a:rPr lang="en-US" sz="1600" dirty="0"/>
              <a:t>, Impact Borderless Digital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256032"/>
            <a:ext cx="7879842" cy="101498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Aviation and SAF: </a:t>
            </a:r>
            <a:r>
              <a:rPr lang="en-US" sz="2800" dirty="0" err="1"/>
              <a:t>Decarbonising</a:t>
            </a:r>
            <a:r>
              <a:rPr lang="en-US" sz="2800" dirty="0"/>
              <a:t> Long Supply Chains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1634502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1538176"/>
            <a:ext cx="1405092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6F307A2-6971-01DC-12A5-856B9F24EB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5410705"/>
              </p:ext>
            </p:extLst>
          </p:nvPr>
        </p:nvGraphicFramePr>
        <p:xfrm>
          <a:off x="628650" y="1926266"/>
          <a:ext cx="78867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wave of dots&#10;&#10;AI-generated content may be incorrect.">
            <a:extLst>
              <a:ext uri="{FF2B5EF4-FFF2-40B4-BE49-F238E27FC236}">
                <a16:creationId xmlns:a16="http://schemas.microsoft.com/office/drawing/2014/main" id="{8FF0052A-C319-D524-C903-424A847F674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321" t="9091" r="28497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700"/>
              <a:t>A 10‑Point Action Agenda (Governments • Miners • Financiers)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B541FF7-38D8-3671-75A5-9B27F72C36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86338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en-GB" sz="4300" dirty="0"/>
              <a:t>Why Circularity, Why Now?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7D17503-61B2-772E-CE2E-C4E91A3491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1136721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D9A2D3-23CD-2772-7C38-4B1C9DE5E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Synthesis of international discourse on sustainable mining from 30 international conferences attended by Nashon Adero (2017-2023)</a:t>
            </a:r>
          </a:p>
        </p:txBody>
      </p:sp>
      <p:pic>
        <p:nvPicPr>
          <p:cNvPr id="5" name="Content Placeholder 4" descr="A diagram of a company&#10;&#10;AI-generated content may be incorrect.">
            <a:extLst>
              <a:ext uri="{FF2B5EF4-FFF2-40B4-BE49-F238E27FC236}">
                <a16:creationId xmlns:a16="http://schemas.microsoft.com/office/drawing/2014/main" id="{67FED2A5-F244-9AB4-FD4F-AAA57EE0A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2600" y="1940086"/>
            <a:ext cx="8178799" cy="386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92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256032"/>
            <a:ext cx="7879842" cy="101498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From Linear to Circular: Principles and Planetary Boundaries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1634502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1538176"/>
            <a:ext cx="1405092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B03E29B-D3F2-25C9-EB60-B1258BFBF7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5709598"/>
              </p:ext>
            </p:extLst>
          </p:nvPr>
        </p:nvGraphicFramePr>
        <p:xfrm>
          <a:off x="628650" y="1926266"/>
          <a:ext cx="78867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256032"/>
            <a:ext cx="7879842" cy="101498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The Decarbonisation Imperative for Industry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1634502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1538176"/>
            <a:ext cx="1405092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F0F6730-20AF-AE12-0723-59BF409CAC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4075691"/>
              </p:ext>
            </p:extLst>
          </p:nvPr>
        </p:nvGraphicFramePr>
        <p:xfrm>
          <a:off x="628650" y="1926266"/>
          <a:ext cx="78867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256032"/>
            <a:ext cx="7879842" cy="101498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Materials Science &amp; Engineering — Engine of Circularity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1634502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1538176"/>
            <a:ext cx="1405092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822072A-804F-A0D4-A86D-43D3EEF49C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9094009"/>
              </p:ext>
            </p:extLst>
          </p:nvPr>
        </p:nvGraphicFramePr>
        <p:xfrm>
          <a:off x="628650" y="1926266"/>
          <a:ext cx="78867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256032"/>
            <a:ext cx="7879842" cy="101498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Clean‑Energy Transitions are Mineral‑Intensive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1634502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1538176"/>
            <a:ext cx="1405092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461A3DF-1A56-A8EC-23B2-F900A923C4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4590094"/>
              </p:ext>
            </p:extLst>
          </p:nvPr>
        </p:nvGraphicFramePr>
        <p:xfrm>
          <a:off x="628650" y="1926266"/>
          <a:ext cx="78867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256032"/>
            <a:ext cx="7879842" cy="1014984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Africa’s Green‑Minerals Endowment </a:t>
            </a:r>
            <a:br>
              <a:rPr lang="en-US" sz="3600" dirty="0"/>
            </a:br>
            <a:r>
              <a:rPr lang="en-US" sz="3600" dirty="0"/>
              <a:t>and Value Addition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1634502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1538176"/>
            <a:ext cx="1405092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DAFB575-D4FE-2CDA-059F-878D7889E3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9464080"/>
              </p:ext>
            </p:extLst>
          </p:nvPr>
        </p:nvGraphicFramePr>
        <p:xfrm>
          <a:off x="628650" y="1926266"/>
          <a:ext cx="78867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256032"/>
            <a:ext cx="7879842" cy="101498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Making Mining Circular in Africa (Mine‑to‑Market)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1634502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1538176"/>
            <a:ext cx="1405092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7A00BB1-E08B-1E45-928D-95666995E2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6408726"/>
              </p:ext>
            </p:extLst>
          </p:nvPr>
        </p:nvGraphicFramePr>
        <p:xfrm>
          <a:off x="628650" y="1926266"/>
          <a:ext cx="78867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1035</Words>
  <Application>Microsoft Office PowerPoint</Application>
  <PresentationFormat>On-screen Show (4:3)</PresentationFormat>
  <Paragraphs>86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Arial</vt:lpstr>
      <vt:lpstr>Calibri</vt:lpstr>
      <vt:lpstr>Office Theme</vt:lpstr>
      <vt:lpstr>The Global Imperative for a Circular Economy — and Why it Matters for Africa’s Mining Sector</vt:lpstr>
      <vt:lpstr>Why Circularity, Why Now?</vt:lpstr>
      <vt:lpstr>Synthesis of international discourse on sustainable mining from 30 international conferences attended by Nashon Adero (2017-2023)</vt:lpstr>
      <vt:lpstr>From Linear to Circular: Principles and Planetary Boundaries</vt:lpstr>
      <vt:lpstr>The Decarbonisation Imperative for Industry</vt:lpstr>
      <vt:lpstr>Materials Science &amp; Engineering — Engine of Circularity</vt:lpstr>
      <vt:lpstr>Clean‑Energy Transitions are Mineral‑Intensive</vt:lpstr>
      <vt:lpstr>Africa’s Green‑Minerals Endowment  and Value Addition</vt:lpstr>
      <vt:lpstr>Making Mining Circular in Africa (Mine‑to‑Market)</vt:lpstr>
      <vt:lpstr>Aviation and SAF: Decarbonising Long Supply Chains</vt:lpstr>
      <vt:lpstr>A 10‑Point Action Agenda (Governments • Miners • Financiers)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Nashon Adero</cp:lastModifiedBy>
  <cp:revision>15</cp:revision>
  <dcterms:created xsi:type="dcterms:W3CDTF">2013-01-27T09:14:16Z</dcterms:created>
  <dcterms:modified xsi:type="dcterms:W3CDTF">2025-09-06T20:35:58Z</dcterms:modified>
  <cp:category/>
</cp:coreProperties>
</file>